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8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9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13" r:id="rId1"/>
    <p:sldMasterId id="2147484205" r:id="rId2"/>
    <p:sldMasterId id="2147484092" r:id="rId3"/>
    <p:sldMasterId id="2147484122" r:id="rId4"/>
    <p:sldMasterId id="2147484176" r:id="rId5"/>
    <p:sldMasterId id="2147484225" r:id="rId6"/>
    <p:sldMasterId id="2147484248" r:id="rId7"/>
    <p:sldMasterId id="2147484254" r:id="rId8"/>
    <p:sldMasterId id="2147484280" r:id="rId9"/>
    <p:sldMasterId id="2147484308" r:id="rId10"/>
  </p:sldMasterIdLst>
  <p:notesMasterIdLst>
    <p:notesMasterId r:id="rId40"/>
  </p:notesMasterIdLst>
  <p:handoutMasterIdLst>
    <p:handoutMasterId r:id="rId41"/>
  </p:handoutMasterIdLst>
  <p:sldIdLst>
    <p:sldId id="388" r:id="rId11"/>
    <p:sldId id="387" r:id="rId12"/>
    <p:sldId id="374" r:id="rId13"/>
    <p:sldId id="367" r:id="rId14"/>
    <p:sldId id="376" r:id="rId15"/>
    <p:sldId id="263" r:id="rId16"/>
    <p:sldId id="363" r:id="rId17"/>
    <p:sldId id="378" r:id="rId18"/>
    <p:sldId id="369" r:id="rId19"/>
    <p:sldId id="370" r:id="rId20"/>
    <p:sldId id="377" r:id="rId21"/>
    <p:sldId id="373" r:id="rId22"/>
    <p:sldId id="379" r:id="rId23"/>
    <p:sldId id="366" r:id="rId24"/>
    <p:sldId id="381" r:id="rId25"/>
    <p:sldId id="351" r:id="rId26"/>
    <p:sldId id="383" r:id="rId27"/>
    <p:sldId id="358" r:id="rId28"/>
    <p:sldId id="371" r:id="rId29"/>
    <p:sldId id="393" r:id="rId30"/>
    <p:sldId id="386" r:id="rId31"/>
    <p:sldId id="384" r:id="rId32"/>
    <p:sldId id="288" r:id="rId33"/>
    <p:sldId id="297" r:id="rId34"/>
    <p:sldId id="283" r:id="rId35"/>
    <p:sldId id="298" r:id="rId36"/>
    <p:sldId id="385" r:id="rId37"/>
    <p:sldId id="360" r:id="rId38"/>
    <p:sldId id="321" r:id="rId39"/>
  </p:sldIdLst>
  <p:sldSz cx="9144000" cy="5143500" type="screen16x9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701">
          <p15:clr>
            <a:srgbClr val="A4A3A4"/>
          </p15:clr>
        </p15:guide>
        <p15:guide id="2" pos="30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niainen Samuli (LUKE)" initials="LS(" lastIdx="1" clrIdx="0">
    <p:extLst>
      <p:ext uri="{19B8F6BF-5375-455C-9EA6-DF929625EA0E}">
        <p15:presenceInfo xmlns:p15="http://schemas.microsoft.com/office/powerpoint/2012/main" userId="S::samuli.launiainen@luke.fi::1efecfef-cb56-47ac-a5f9-c1e99a781f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0B0"/>
    <a:srgbClr val="00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33" autoAdjust="0"/>
    <p:restoredTop sz="94472" autoAdjust="0"/>
  </p:normalViewPr>
  <p:slideViewPr>
    <p:cSldViewPr snapToGrid="0" snapToObjects="1">
      <p:cViewPr>
        <p:scale>
          <a:sx n="125" d="100"/>
          <a:sy n="125" d="100"/>
        </p:scale>
        <p:origin x="792" y="390"/>
      </p:cViewPr>
      <p:guideLst>
        <p:guide orient="horz" pos="2701"/>
        <p:guide pos="3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C019A4-9203-4A61-BBB0-A93FE77D0331}" type="datetimeFigureOut">
              <a:rPr lang="en-US"/>
              <a:pPr>
                <a:defRPr/>
              </a:pPr>
              <a:t>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040F394-F4CB-4909-95E0-DC6FB5AA66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196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905EAF7-C53E-44C3-944A-E7FA58756A46}" type="datetimeFigureOut">
              <a:rPr lang="en-US"/>
              <a:pPr>
                <a:defRPr/>
              </a:pPr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86CDA21-3817-418E-B9BD-A5154CD872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06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5B2662-888C-451A-B8C0-6AB5AC37CE24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15/01/2024</a:t>
            </a:fld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A9843-4B20-4852-82CF-3B465AE84232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6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5B2662-888C-451A-B8C0-6AB5AC37CE24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15/01/2024</a:t>
            </a:fld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A9843-4B20-4852-82CF-3B465AE84232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65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Comparing the model versions with in-situ measurements</a:t>
            </a:r>
          </a:p>
          <a:p>
            <a:r>
              <a:rPr lang="en-FI" dirty="0"/>
              <a:t>Wet day in 2021 still highly impacted by the snow melt</a:t>
            </a:r>
          </a:p>
          <a:p>
            <a:endParaRPr lang="en-FI" dirty="0"/>
          </a:p>
          <a:p>
            <a:r>
              <a:rPr lang="en-FI" dirty="0"/>
              <a:t>2D model superior to other versions</a:t>
            </a:r>
          </a:p>
          <a:p>
            <a:r>
              <a:rPr lang="en-FI" dirty="0"/>
              <a:t>Point measurements only represent fraction of the area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5B2662-888C-451A-B8C0-6AB5AC37CE24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15/01/2024</a:t>
            </a:fld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A9843-4B20-4852-82CF-3B465AE84232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6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SAR is another spatially explicit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5B2662-888C-451A-B8C0-6AB5AC37CE24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15/01/2024</a:t>
            </a:fld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A9843-4B20-4852-82CF-3B465AE84232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37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3" y="1244600"/>
            <a:ext cx="5806625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2228850"/>
            <a:ext cx="5806624" cy="22574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0" name="Left Arrow 9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640864" y="7143"/>
            <a:ext cx="1824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48343" y="4588933"/>
            <a:ext cx="5806625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9051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white bg/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 Arrow 6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631340" y="7143"/>
            <a:ext cx="15316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the shape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2" name="Freeform 11"/>
          <p:cNvSpPr>
            <a:spLocks noEditPoints="1"/>
          </p:cNvSpPr>
          <p:nvPr userDrawn="1"/>
        </p:nvSpPr>
        <p:spPr bwMode="auto">
          <a:xfrm>
            <a:off x="6154967" y="-2639610"/>
            <a:ext cx="8458411" cy="7798876"/>
          </a:xfrm>
          <a:custGeom>
            <a:avLst/>
            <a:gdLst>
              <a:gd name="T0" fmla="*/ 1474 w 3514"/>
              <a:gd name="T1" fmla="*/ 12 h 3240"/>
              <a:gd name="T2" fmla="*/ 978 w 3514"/>
              <a:gd name="T3" fmla="*/ 122 h 3240"/>
              <a:gd name="T4" fmla="*/ 560 w 3514"/>
              <a:gd name="T5" fmla="*/ 327 h 3240"/>
              <a:gd name="T6" fmla="*/ 262 w 3514"/>
              <a:gd name="T7" fmla="*/ 586 h 3240"/>
              <a:gd name="T8" fmla="*/ 143 w 3514"/>
              <a:gd name="T9" fmla="*/ 750 h 3240"/>
              <a:gd name="T10" fmla="*/ 57 w 3514"/>
              <a:gd name="T11" fmla="*/ 930 h 3240"/>
              <a:gd name="T12" fmla="*/ 9 w 3514"/>
              <a:gd name="T13" fmla="*/ 1121 h 3240"/>
              <a:gd name="T14" fmla="*/ 2 w 3514"/>
              <a:gd name="T15" fmla="*/ 1341 h 3240"/>
              <a:gd name="T16" fmla="*/ 76 w 3514"/>
              <a:gd name="T17" fmla="*/ 1698 h 3240"/>
              <a:gd name="T18" fmla="*/ 231 w 3514"/>
              <a:gd name="T19" fmla="*/ 1977 h 3240"/>
              <a:gd name="T20" fmla="*/ 369 w 3514"/>
              <a:gd name="T21" fmla="*/ 2130 h 3240"/>
              <a:gd name="T22" fmla="*/ 541 w 3514"/>
              <a:gd name="T23" fmla="*/ 2273 h 3240"/>
              <a:gd name="T24" fmla="*/ 876 w 3514"/>
              <a:gd name="T25" fmla="*/ 2473 h 3240"/>
              <a:gd name="T26" fmla="*/ 1105 w 3514"/>
              <a:gd name="T27" fmla="*/ 2555 h 3240"/>
              <a:gd name="T28" fmla="*/ 1108 w 3514"/>
              <a:gd name="T29" fmla="*/ 2559 h 3240"/>
              <a:gd name="T30" fmla="*/ 905 w 3514"/>
              <a:gd name="T31" fmla="*/ 3201 h 3240"/>
              <a:gd name="T32" fmla="*/ 1311 w 3514"/>
              <a:gd name="T33" fmla="*/ 2921 h 3240"/>
              <a:gd name="T34" fmla="*/ 1728 w 3514"/>
              <a:gd name="T35" fmla="*/ 2691 h 3240"/>
              <a:gd name="T36" fmla="*/ 1857 w 3514"/>
              <a:gd name="T37" fmla="*/ 2651 h 3240"/>
              <a:gd name="T38" fmla="*/ 2147 w 3514"/>
              <a:gd name="T39" fmla="*/ 2626 h 3240"/>
              <a:gd name="T40" fmla="*/ 2409 w 3514"/>
              <a:gd name="T41" fmla="*/ 2570 h 3240"/>
              <a:gd name="T42" fmla="*/ 2851 w 3514"/>
              <a:gd name="T43" fmla="*/ 2383 h 3240"/>
              <a:gd name="T44" fmla="*/ 3179 w 3514"/>
              <a:gd name="T45" fmla="*/ 2118 h 3240"/>
              <a:gd name="T46" fmla="*/ 3396 w 3514"/>
              <a:gd name="T47" fmla="*/ 1804 h 3240"/>
              <a:gd name="T48" fmla="*/ 3503 w 3514"/>
              <a:gd name="T49" fmla="*/ 1474 h 3240"/>
              <a:gd name="T50" fmla="*/ 3512 w 3514"/>
              <a:gd name="T51" fmla="*/ 1267 h 3240"/>
              <a:gd name="T52" fmla="*/ 3483 w 3514"/>
              <a:gd name="T53" fmla="*/ 1073 h 3240"/>
              <a:gd name="T54" fmla="*/ 3416 w 3514"/>
              <a:gd name="T55" fmla="*/ 887 h 3240"/>
              <a:gd name="T56" fmla="*/ 3297 w 3514"/>
              <a:gd name="T57" fmla="*/ 685 h 3240"/>
              <a:gd name="T58" fmla="*/ 2995 w 3514"/>
              <a:gd name="T59" fmla="*/ 386 h 3240"/>
              <a:gd name="T60" fmla="*/ 2590 w 3514"/>
              <a:gd name="T61" fmla="*/ 161 h 3240"/>
              <a:gd name="T62" fmla="*/ 2102 w 3514"/>
              <a:gd name="T63" fmla="*/ 28 h 3240"/>
              <a:gd name="T64" fmla="*/ 2308 w 3514"/>
              <a:gd name="T65" fmla="*/ 2149 h 3240"/>
              <a:gd name="T66" fmla="*/ 2021 w 3514"/>
              <a:gd name="T67" fmla="*/ 2310 h 3240"/>
              <a:gd name="T68" fmla="*/ 1686 w 3514"/>
              <a:gd name="T69" fmla="*/ 2381 h 3240"/>
              <a:gd name="T70" fmla="*/ 1500 w 3514"/>
              <a:gd name="T71" fmla="*/ 2307 h 3240"/>
              <a:gd name="T72" fmla="*/ 1914 w 3514"/>
              <a:gd name="T73" fmla="*/ 1629 h 3240"/>
              <a:gd name="T74" fmla="*/ 1724 w 3514"/>
              <a:gd name="T75" fmla="*/ 1721 h 3240"/>
              <a:gd name="T76" fmla="*/ 1389 w 3514"/>
              <a:gd name="T77" fmla="*/ 2035 h 3240"/>
              <a:gd name="T78" fmla="*/ 1107 w 3514"/>
              <a:gd name="T79" fmla="*/ 2302 h 3240"/>
              <a:gd name="T80" fmla="*/ 922 w 3514"/>
              <a:gd name="T81" fmla="*/ 2195 h 3240"/>
              <a:gd name="T82" fmla="*/ 763 w 3514"/>
              <a:gd name="T83" fmla="*/ 2023 h 3240"/>
              <a:gd name="T84" fmla="*/ 645 w 3514"/>
              <a:gd name="T85" fmla="*/ 1760 h 3240"/>
              <a:gd name="T86" fmla="*/ 622 w 3514"/>
              <a:gd name="T87" fmla="*/ 1473 h 3240"/>
              <a:gd name="T88" fmla="*/ 688 w 3514"/>
              <a:gd name="T89" fmla="*/ 1187 h 3240"/>
              <a:gd name="T90" fmla="*/ 840 w 3514"/>
              <a:gd name="T91" fmla="*/ 929 h 3240"/>
              <a:gd name="T92" fmla="*/ 1018 w 3514"/>
              <a:gd name="T93" fmla="*/ 758 h 3240"/>
              <a:gd name="T94" fmla="*/ 1223 w 3514"/>
              <a:gd name="T95" fmla="*/ 639 h 3240"/>
              <a:gd name="T96" fmla="*/ 1437 w 3514"/>
              <a:gd name="T97" fmla="*/ 567 h 3240"/>
              <a:gd name="T98" fmla="*/ 1840 w 3514"/>
              <a:gd name="T99" fmla="*/ 518 h 3240"/>
              <a:gd name="T100" fmla="*/ 2263 w 3514"/>
              <a:gd name="T101" fmla="*/ 507 h 3240"/>
              <a:gd name="T102" fmla="*/ 2604 w 3514"/>
              <a:gd name="T103" fmla="*/ 460 h 3240"/>
              <a:gd name="T104" fmla="*/ 2804 w 3514"/>
              <a:gd name="T105" fmla="*/ 460 h 3240"/>
              <a:gd name="T106" fmla="*/ 2834 w 3514"/>
              <a:gd name="T107" fmla="*/ 800 h 3240"/>
              <a:gd name="T108" fmla="*/ 2810 w 3514"/>
              <a:gd name="T109" fmla="*/ 1189 h 3240"/>
              <a:gd name="T110" fmla="*/ 2708 w 3514"/>
              <a:gd name="T111" fmla="*/ 1584 h 3240"/>
              <a:gd name="T112" fmla="*/ 2606 w 3514"/>
              <a:gd name="T113" fmla="*/ 1797 h 3240"/>
              <a:gd name="T114" fmla="*/ 2463 w 3514"/>
              <a:gd name="T115" fmla="*/ 1997 h 3240"/>
              <a:gd name="T116" fmla="*/ 2308 w 3514"/>
              <a:gd name="T117" fmla="*/ 2149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4" h="3240">
                <a:moveTo>
                  <a:pt x="1834" y="2"/>
                </a:moveTo>
                <a:lnTo>
                  <a:pt x="1834" y="2"/>
                </a:lnTo>
                <a:lnTo>
                  <a:pt x="1742" y="0"/>
                </a:lnTo>
                <a:lnTo>
                  <a:pt x="1651" y="0"/>
                </a:lnTo>
                <a:lnTo>
                  <a:pt x="1562" y="5"/>
                </a:lnTo>
                <a:lnTo>
                  <a:pt x="1474" y="12"/>
                </a:lnTo>
                <a:lnTo>
                  <a:pt x="1387" y="23"/>
                </a:lnTo>
                <a:lnTo>
                  <a:pt x="1302" y="37"/>
                </a:lnTo>
                <a:lnTo>
                  <a:pt x="1218" y="54"/>
                </a:lnTo>
                <a:lnTo>
                  <a:pt x="1136" y="74"/>
                </a:lnTo>
                <a:lnTo>
                  <a:pt x="1057" y="98"/>
                </a:lnTo>
                <a:lnTo>
                  <a:pt x="978" y="122"/>
                </a:lnTo>
                <a:lnTo>
                  <a:pt x="902" y="150"/>
                </a:lnTo>
                <a:lnTo>
                  <a:pt x="829" y="181"/>
                </a:lnTo>
                <a:lnTo>
                  <a:pt x="758" y="214"/>
                </a:lnTo>
                <a:lnTo>
                  <a:pt x="690" y="250"/>
                </a:lnTo>
                <a:lnTo>
                  <a:pt x="623" y="288"/>
                </a:lnTo>
                <a:lnTo>
                  <a:pt x="560" y="327"/>
                </a:lnTo>
                <a:lnTo>
                  <a:pt x="499" y="371"/>
                </a:lnTo>
                <a:lnTo>
                  <a:pt x="440" y="415"/>
                </a:lnTo>
                <a:lnTo>
                  <a:pt x="386" y="462"/>
                </a:lnTo>
                <a:lnTo>
                  <a:pt x="333" y="510"/>
                </a:lnTo>
                <a:lnTo>
                  <a:pt x="285" y="561"/>
                </a:lnTo>
                <a:lnTo>
                  <a:pt x="262" y="586"/>
                </a:lnTo>
                <a:lnTo>
                  <a:pt x="240" y="612"/>
                </a:lnTo>
                <a:lnTo>
                  <a:pt x="219" y="640"/>
                </a:lnTo>
                <a:lnTo>
                  <a:pt x="198" y="667"/>
                </a:lnTo>
                <a:lnTo>
                  <a:pt x="180" y="695"/>
                </a:lnTo>
                <a:lnTo>
                  <a:pt x="161" y="722"/>
                </a:lnTo>
                <a:lnTo>
                  <a:pt x="143" y="750"/>
                </a:lnTo>
                <a:lnTo>
                  <a:pt x="127" y="780"/>
                </a:lnTo>
                <a:lnTo>
                  <a:pt x="110" y="809"/>
                </a:lnTo>
                <a:lnTo>
                  <a:pt x="96" y="839"/>
                </a:lnTo>
                <a:lnTo>
                  <a:pt x="82" y="868"/>
                </a:lnTo>
                <a:lnTo>
                  <a:pt x="70" y="899"/>
                </a:lnTo>
                <a:lnTo>
                  <a:pt x="57" y="930"/>
                </a:lnTo>
                <a:lnTo>
                  <a:pt x="47" y="961"/>
                </a:lnTo>
                <a:lnTo>
                  <a:pt x="37" y="992"/>
                </a:lnTo>
                <a:lnTo>
                  <a:pt x="29" y="1023"/>
                </a:lnTo>
                <a:lnTo>
                  <a:pt x="22" y="1056"/>
                </a:lnTo>
                <a:lnTo>
                  <a:pt x="16" y="1088"/>
                </a:lnTo>
                <a:lnTo>
                  <a:pt x="9" y="1121"/>
                </a:lnTo>
                <a:lnTo>
                  <a:pt x="6" y="1153"/>
                </a:lnTo>
                <a:lnTo>
                  <a:pt x="3" y="1186"/>
                </a:lnTo>
                <a:lnTo>
                  <a:pt x="0" y="1220"/>
                </a:lnTo>
                <a:lnTo>
                  <a:pt x="0" y="1220"/>
                </a:lnTo>
                <a:lnTo>
                  <a:pt x="0" y="1280"/>
                </a:lnTo>
                <a:lnTo>
                  <a:pt x="2" y="1341"/>
                </a:lnTo>
                <a:lnTo>
                  <a:pt x="6" y="1401"/>
                </a:lnTo>
                <a:lnTo>
                  <a:pt x="14" y="1462"/>
                </a:lnTo>
                <a:lnTo>
                  <a:pt x="25" y="1521"/>
                </a:lnTo>
                <a:lnTo>
                  <a:pt x="39" y="1581"/>
                </a:lnTo>
                <a:lnTo>
                  <a:pt x="56" y="1640"/>
                </a:lnTo>
                <a:lnTo>
                  <a:pt x="76" y="1698"/>
                </a:lnTo>
                <a:lnTo>
                  <a:pt x="101" y="1756"/>
                </a:lnTo>
                <a:lnTo>
                  <a:pt x="127" y="1812"/>
                </a:lnTo>
                <a:lnTo>
                  <a:pt x="158" y="1868"/>
                </a:lnTo>
                <a:lnTo>
                  <a:pt x="192" y="1922"/>
                </a:lnTo>
                <a:lnTo>
                  <a:pt x="212" y="1950"/>
                </a:lnTo>
                <a:lnTo>
                  <a:pt x="231" y="1977"/>
                </a:lnTo>
                <a:lnTo>
                  <a:pt x="251" y="2003"/>
                </a:lnTo>
                <a:lnTo>
                  <a:pt x="273" y="2029"/>
                </a:lnTo>
                <a:lnTo>
                  <a:pt x="296" y="2054"/>
                </a:lnTo>
                <a:lnTo>
                  <a:pt x="319" y="2080"/>
                </a:lnTo>
                <a:lnTo>
                  <a:pt x="344" y="2105"/>
                </a:lnTo>
                <a:lnTo>
                  <a:pt x="369" y="2130"/>
                </a:lnTo>
                <a:lnTo>
                  <a:pt x="369" y="2130"/>
                </a:lnTo>
                <a:lnTo>
                  <a:pt x="403" y="2161"/>
                </a:lnTo>
                <a:lnTo>
                  <a:pt x="439" y="2190"/>
                </a:lnTo>
                <a:lnTo>
                  <a:pt x="473" y="2220"/>
                </a:lnTo>
                <a:lnTo>
                  <a:pt x="507" y="2246"/>
                </a:lnTo>
                <a:lnTo>
                  <a:pt x="541" y="2273"/>
                </a:lnTo>
                <a:lnTo>
                  <a:pt x="574" y="2297"/>
                </a:lnTo>
                <a:lnTo>
                  <a:pt x="639" y="2342"/>
                </a:lnTo>
                <a:lnTo>
                  <a:pt x="702" y="2381"/>
                </a:lnTo>
                <a:lnTo>
                  <a:pt x="764" y="2415"/>
                </a:lnTo>
                <a:lnTo>
                  <a:pt x="822" y="2446"/>
                </a:lnTo>
                <a:lnTo>
                  <a:pt x="876" y="2473"/>
                </a:lnTo>
                <a:lnTo>
                  <a:pt x="925" y="2494"/>
                </a:lnTo>
                <a:lnTo>
                  <a:pt x="969" y="2511"/>
                </a:lnTo>
                <a:lnTo>
                  <a:pt x="1009" y="2527"/>
                </a:lnTo>
                <a:lnTo>
                  <a:pt x="1042" y="2538"/>
                </a:lnTo>
                <a:lnTo>
                  <a:pt x="1088" y="2552"/>
                </a:lnTo>
                <a:lnTo>
                  <a:pt x="1105" y="2555"/>
                </a:lnTo>
                <a:lnTo>
                  <a:pt x="1105" y="2555"/>
                </a:lnTo>
                <a:lnTo>
                  <a:pt x="1108" y="2556"/>
                </a:lnTo>
                <a:lnTo>
                  <a:pt x="1108" y="2558"/>
                </a:lnTo>
                <a:lnTo>
                  <a:pt x="1108" y="2558"/>
                </a:lnTo>
                <a:lnTo>
                  <a:pt x="1108" y="2559"/>
                </a:lnTo>
                <a:lnTo>
                  <a:pt x="1108" y="2559"/>
                </a:lnTo>
                <a:lnTo>
                  <a:pt x="1107" y="2561"/>
                </a:lnTo>
                <a:lnTo>
                  <a:pt x="1107" y="2561"/>
                </a:lnTo>
                <a:lnTo>
                  <a:pt x="586" y="3240"/>
                </a:lnTo>
                <a:lnTo>
                  <a:pt x="857" y="3240"/>
                </a:lnTo>
                <a:lnTo>
                  <a:pt x="857" y="3240"/>
                </a:lnTo>
                <a:lnTo>
                  <a:pt x="905" y="3201"/>
                </a:lnTo>
                <a:lnTo>
                  <a:pt x="961" y="3159"/>
                </a:lnTo>
                <a:lnTo>
                  <a:pt x="1023" y="3114"/>
                </a:lnTo>
                <a:lnTo>
                  <a:pt x="1091" y="3066"/>
                </a:lnTo>
                <a:lnTo>
                  <a:pt x="1163" y="3018"/>
                </a:lnTo>
                <a:lnTo>
                  <a:pt x="1237" y="2969"/>
                </a:lnTo>
                <a:lnTo>
                  <a:pt x="1311" y="2921"/>
                </a:lnTo>
                <a:lnTo>
                  <a:pt x="1387" y="2874"/>
                </a:lnTo>
                <a:lnTo>
                  <a:pt x="1463" y="2829"/>
                </a:lnTo>
                <a:lnTo>
                  <a:pt x="1536" y="2789"/>
                </a:lnTo>
                <a:lnTo>
                  <a:pt x="1606" y="2750"/>
                </a:lnTo>
                <a:lnTo>
                  <a:pt x="1669" y="2718"/>
                </a:lnTo>
                <a:lnTo>
                  <a:pt x="1728" y="2691"/>
                </a:lnTo>
                <a:lnTo>
                  <a:pt x="1781" y="2670"/>
                </a:lnTo>
                <a:lnTo>
                  <a:pt x="1803" y="2662"/>
                </a:lnTo>
                <a:lnTo>
                  <a:pt x="1824" y="2657"/>
                </a:lnTo>
                <a:lnTo>
                  <a:pt x="1841" y="2652"/>
                </a:lnTo>
                <a:lnTo>
                  <a:pt x="1857" y="2651"/>
                </a:lnTo>
                <a:lnTo>
                  <a:pt x="1857" y="2651"/>
                </a:lnTo>
                <a:lnTo>
                  <a:pt x="1908" y="2649"/>
                </a:lnTo>
                <a:lnTo>
                  <a:pt x="1958" y="2646"/>
                </a:lnTo>
                <a:lnTo>
                  <a:pt x="2006" y="2643"/>
                </a:lnTo>
                <a:lnTo>
                  <a:pt x="2054" y="2639"/>
                </a:lnTo>
                <a:lnTo>
                  <a:pt x="2100" y="2632"/>
                </a:lnTo>
                <a:lnTo>
                  <a:pt x="2147" y="2626"/>
                </a:lnTo>
                <a:lnTo>
                  <a:pt x="2193" y="2618"/>
                </a:lnTo>
                <a:lnTo>
                  <a:pt x="2238" y="2611"/>
                </a:lnTo>
                <a:lnTo>
                  <a:pt x="2282" y="2601"/>
                </a:lnTo>
                <a:lnTo>
                  <a:pt x="2325" y="2592"/>
                </a:lnTo>
                <a:lnTo>
                  <a:pt x="2369" y="2581"/>
                </a:lnTo>
                <a:lnTo>
                  <a:pt x="2409" y="2570"/>
                </a:lnTo>
                <a:lnTo>
                  <a:pt x="2491" y="2545"/>
                </a:lnTo>
                <a:lnTo>
                  <a:pt x="2568" y="2518"/>
                </a:lnTo>
                <a:lnTo>
                  <a:pt x="2644" y="2488"/>
                </a:lnTo>
                <a:lnTo>
                  <a:pt x="2716" y="2454"/>
                </a:lnTo>
                <a:lnTo>
                  <a:pt x="2784" y="2420"/>
                </a:lnTo>
                <a:lnTo>
                  <a:pt x="2851" y="2383"/>
                </a:lnTo>
                <a:lnTo>
                  <a:pt x="2913" y="2342"/>
                </a:lnTo>
                <a:lnTo>
                  <a:pt x="2971" y="2301"/>
                </a:lnTo>
                <a:lnTo>
                  <a:pt x="3029" y="2257"/>
                </a:lnTo>
                <a:lnTo>
                  <a:pt x="3082" y="2212"/>
                </a:lnTo>
                <a:lnTo>
                  <a:pt x="3133" y="2166"/>
                </a:lnTo>
                <a:lnTo>
                  <a:pt x="3179" y="2118"/>
                </a:lnTo>
                <a:lnTo>
                  <a:pt x="3223" y="2068"/>
                </a:lnTo>
                <a:lnTo>
                  <a:pt x="3264" y="2017"/>
                </a:lnTo>
                <a:lnTo>
                  <a:pt x="3302" y="1964"/>
                </a:lnTo>
                <a:lnTo>
                  <a:pt x="3337" y="1911"/>
                </a:lnTo>
                <a:lnTo>
                  <a:pt x="3368" y="1859"/>
                </a:lnTo>
                <a:lnTo>
                  <a:pt x="3396" y="1804"/>
                </a:lnTo>
                <a:lnTo>
                  <a:pt x="3423" y="1750"/>
                </a:lnTo>
                <a:lnTo>
                  <a:pt x="3444" y="1694"/>
                </a:lnTo>
                <a:lnTo>
                  <a:pt x="3464" y="1640"/>
                </a:lnTo>
                <a:lnTo>
                  <a:pt x="3480" y="1584"/>
                </a:lnTo>
                <a:lnTo>
                  <a:pt x="3492" y="1530"/>
                </a:lnTo>
                <a:lnTo>
                  <a:pt x="3503" y="1474"/>
                </a:lnTo>
                <a:lnTo>
                  <a:pt x="3509" y="1420"/>
                </a:lnTo>
                <a:lnTo>
                  <a:pt x="3514" y="1366"/>
                </a:lnTo>
                <a:lnTo>
                  <a:pt x="3514" y="1366"/>
                </a:lnTo>
                <a:lnTo>
                  <a:pt x="3514" y="1333"/>
                </a:lnTo>
                <a:lnTo>
                  <a:pt x="3514" y="1299"/>
                </a:lnTo>
                <a:lnTo>
                  <a:pt x="3512" y="1267"/>
                </a:lnTo>
                <a:lnTo>
                  <a:pt x="3511" y="1234"/>
                </a:lnTo>
                <a:lnTo>
                  <a:pt x="3508" y="1201"/>
                </a:lnTo>
                <a:lnTo>
                  <a:pt x="3503" y="1169"/>
                </a:lnTo>
                <a:lnTo>
                  <a:pt x="3497" y="1136"/>
                </a:lnTo>
                <a:lnTo>
                  <a:pt x="3491" y="1104"/>
                </a:lnTo>
                <a:lnTo>
                  <a:pt x="3483" y="1073"/>
                </a:lnTo>
                <a:lnTo>
                  <a:pt x="3474" y="1040"/>
                </a:lnTo>
                <a:lnTo>
                  <a:pt x="3464" y="1009"/>
                </a:lnTo>
                <a:lnTo>
                  <a:pt x="3454" y="978"/>
                </a:lnTo>
                <a:lnTo>
                  <a:pt x="3443" y="947"/>
                </a:lnTo>
                <a:lnTo>
                  <a:pt x="3430" y="918"/>
                </a:lnTo>
                <a:lnTo>
                  <a:pt x="3416" y="887"/>
                </a:lnTo>
                <a:lnTo>
                  <a:pt x="3402" y="857"/>
                </a:lnTo>
                <a:lnTo>
                  <a:pt x="3387" y="828"/>
                </a:lnTo>
                <a:lnTo>
                  <a:pt x="3370" y="798"/>
                </a:lnTo>
                <a:lnTo>
                  <a:pt x="3353" y="770"/>
                </a:lnTo>
                <a:lnTo>
                  <a:pt x="3336" y="741"/>
                </a:lnTo>
                <a:lnTo>
                  <a:pt x="3297" y="685"/>
                </a:lnTo>
                <a:lnTo>
                  <a:pt x="3254" y="631"/>
                </a:lnTo>
                <a:lnTo>
                  <a:pt x="3209" y="578"/>
                </a:lnTo>
                <a:lnTo>
                  <a:pt x="3161" y="529"/>
                </a:lnTo>
                <a:lnTo>
                  <a:pt x="3108" y="479"/>
                </a:lnTo>
                <a:lnTo>
                  <a:pt x="3054" y="431"/>
                </a:lnTo>
                <a:lnTo>
                  <a:pt x="2995" y="386"/>
                </a:lnTo>
                <a:lnTo>
                  <a:pt x="2934" y="343"/>
                </a:lnTo>
                <a:lnTo>
                  <a:pt x="2871" y="302"/>
                </a:lnTo>
                <a:lnTo>
                  <a:pt x="2804" y="264"/>
                </a:lnTo>
                <a:lnTo>
                  <a:pt x="2736" y="226"/>
                </a:lnTo>
                <a:lnTo>
                  <a:pt x="2665" y="192"/>
                </a:lnTo>
                <a:lnTo>
                  <a:pt x="2590" y="161"/>
                </a:lnTo>
                <a:lnTo>
                  <a:pt x="2514" y="132"/>
                </a:lnTo>
                <a:lnTo>
                  <a:pt x="2437" y="105"/>
                </a:lnTo>
                <a:lnTo>
                  <a:pt x="2356" y="81"/>
                </a:lnTo>
                <a:lnTo>
                  <a:pt x="2274" y="60"/>
                </a:lnTo>
                <a:lnTo>
                  <a:pt x="2189" y="42"/>
                </a:lnTo>
                <a:lnTo>
                  <a:pt x="2102" y="28"/>
                </a:lnTo>
                <a:lnTo>
                  <a:pt x="2015" y="16"/>
                </a:lnTo>
                <a:lnTo>
                  <a:pt x="1925" y="8"/>
                </a:lnTo>
                <a:lnTo>
                  <a:pt x="1834" y="2"/>
                </a:lnTo>
                <a:lnTo>
                  <a:pt x="1834" y="2"/>
                </a:lnTo>
                <a:close/>
                <a:moveTo>
                  <a:pt x="2308" y="2149"/>
                </a:moveTo>
                <a:lnTo>
                  <a:pt x="2308" y="2149"/>
                </a:lnTo>
                <a:lnTo>
                  <a:pt x="2265" y="2181"/>
                </a:lnTo>
                <a:lnTo>
                  <a:pt x="2220" y="2212"/>
                </a:lnTo>
                <a:lnTo>
                  <a:pt x="2173" y="2240"/>
                </a:lnTo>
                <a:lnTo>
                  <a:pt x="2124" y="2265"/>
                </a:lnTo>
                <a:lnTo>
                  <a:pt x="2074" y="2288"/>
                </a:lnTo>
                <a:lnTo>
                  <a:pt x="2021" y="2310"/>
                </a:lnTo>
                <a:lnTo>
                  <a:pt x="1967" y="2327"/>
                </a:lnTo>
                <a:lnTo>
                  <a:pt x="1913" y="2342"/>
                </a:lnTo>
                <a:lnTo>
                  <a:pt x="1857" y="2356"/>
                </a:lnTo>
                <a:lnTo>
                  <a:pt x="1801" y="2367"/>
                </a:lnTo>
                <a:lnTo>
                  <a:pt x="1744" y="2375"/>
                </a:lnTo>
                <a:lnTo>
                  <a:pt x="1686" y="2381"/>
                </a:lnTo>
                <a:lnTo>
                  <a:pt x="1629" y="2386"/>
                </a:lnTo>
                <a:lnTo>
                  <a:pt x="1572" y="2387"/>
                </a:lnTo>
                <a:lnTo>
                  <a:pt x="1514" y="2386"/>
                </a:lnTo>
                <a:lnTo>
                  <a:pt x="1457" y="2383"/>
                </a:lnTo>
                <a:lnTo>
                  <a:pt x="1457" y="2383"/>
                </a:lnTo>
                <a:lnTo>
                  <a:pt x="1500" y="2307"/>
                </a:lnTo>
                <a:lnTo>
                  <a:pt x="1542" y="2231"/>
                </a:lnTo>
                <a:lnTo>
                  <a:pt x="1629" y="2084"/>
                </a:lnTo>
                <a:lnTo>
                  <a:pt x="1714" y="1944"/>
                </a:lnTo>
                <a:lnTo>
                  <a:pt x="1793" y="1818"/>
                </a:lnTo>
                <a:lnTo>
                  <a:pt x="1862" y="1713"/>
                </a:lnTo>
                <a:lnTo>
                  <a:pt x="1914" y="1629"/>
                </a:lnTo>
                <a:lnTo>
                  <a:pt x="1962" y="1558"/>
                </a:lnTo>
                <a:lnTo>
                  <a:pt x="1925" y="1558"/>
                </a:lnTo>
                <a:lnTo>
                  <a:pt x="1925" y="1558"/>
                </a:lnTo>
                <a:lnTo>
                  <a:pt x="1879" y="1594"/>
                </a:lnTo>
                <a:lnTo>
                  <a:pt x="1810" y="1648"/>
                </a:lnTo>
                <a:lnTo>
                  <a:pt x="1724" y="1721"/>
                </a:lnTo>
                <a:lnTo>
                  <a:pt x="1674" y="1764"/>
                </a:lnTo>
                <a:lnTo>
                  <a:pt x="1621" y="1811"/>
                </a:lnTo>
                <a:lnTo>
                  <a:pt x="1567" y="1862"/>
                </a:lnTo>
                <a:lnTo>
                  <a:pt x="1510" y="1916"/>
                </a:lnTo>
                <a:lnTo>
                  <a:pt x="1449" y="1973"/>
                </a:lnTo>
                <a:lnTo>
                  <a:pt x="1389" y="2035"/>
                </a:lnTo>
                <a:lnTo>
                  <a:pt x="1327" y="2101"/>
                </a:lnTo>
                <a:lnTo>
                  <a:pt x="1265" y="2169"/>
                </a:lnTo>
                <a:lnTo>
                  <a:pt x="1203" y="2240"/>
                </a:lnTo>
                <a:lnTo>
                  <a:pt x="1141" y="2315"/>
                </a:lnTo>
                <a:lnTo>
                  <a:pt x="1141" y="2315"/>
                </a:lnTo>
                <a:lnTo>
                  <a:pt x="1107" y="2302"/>
                </a:lnTo>
                <a:lnTo>
                  <a:pt x="1073" y="2287"/>
                </a:lnTo>
                <a:lnTo>
                  <a:pt x="1040" y="2271"/>
                </a:lnTo>
                <a:lnTo>
                  <a:pt x="1009" y="2254"/>
                </a:lnTo>
                <a:lnTo>
                  <a:pt x="978" y="2235"/>
                </a:lnTo>
                <a:lnTo>
                  <a:pt x="950" y="2217"/>
                </a:lnTo>
                <a:lnTo>
                  <a:pt x="922" y="2195"/>
                </a:lnTo>
                <a:lnTo>
                  <a:pt x="896" y="2173"/>
                </a:lnTo>
                <a:lnTo>
                  <a:pt x="896" y="2173"/>
                </a:lnTo>
                <a:lnTo>
                  <a:pt x="859" y="2139"/>
                </a:lnTo>
                <a:lnTo>
                  <a:pt x="823" y="2102"/>
                </a:lnTo>
                <a:lnTo>
                  <a:pt x="792" y="2063"/>
                </a:lnTo>
                <a:lnTo>
                  <a:pt x="763" y="2023"/>
                </a:lnTo>
                <a:lnTo>
                  <a:pt x="736" y="1981"/>
                </a:lnTo>
                <a:lnTo>
                  <a:pt x="713" y="1939"/>
                </a:lnTo>
                <a:lnTo>
                  <a:pt x="691" y="1896"/>
                </a:lnTo>
                <a:lnTo>
                  <a:pt x="673" y="1851"/>
                </a:lnTo>
                <a:lnTo>
                  <a:pt x="657" y="1806"/>
                </a:lnTo>
                <a:lnTo>
                  <a:pt x="645" y="1760"/>
                </a:lnTo>
                <a:lnTo>
                  <a:pt x="634" y="1711"/>
                </a:lnTo>
                <a:lnTo>
                  <a:pt x="626" y="1665"/>
                </a:lnTo>
                <a:lnTo>
                  <a:pt x="622" y="1617"/>
                </a:lnTo>
                <a:lnTo>
                  <a:pt x="618" y="1569"/>
                </a:lnTo>
                <a:lnTo>
                  <a:pt x="620" y="1521"/>
                </a:lnTo>
                <a:lnTo>
                  <a:pt x="622" y="1473"/>
                </a:lnTo>
                <a:lnTo>
                  <a:pt x="626" y="1425"/>
                </a:lnTo>
                <a:lnTo>
                  <a:pt x="634" y="1377"/>
                </a:lnTo>
                <a:lnTo>
                  <a:pt x="645" y="1329"/>
                </a:lnTo>
                <a:lnTo>
                  <a:pt x="657" y="1280"/>
                </a:lnTo>
                <a:lnTo>
                  <a:pt x="671" y="1234"/>
                </a:lnTo>
                <a:lnTo>
                  <a:pt x="688" y="1187"/>
                </a:lnTo>
                <a:lnTo>
                  <a:pt x="708" y="1143"/>
                </a:lnTo>
                <a:lnTo>
                  <a:pt x="730" y="1098"/>
                </a:lnTo>
                <a:lnTo>
                  <a:pt x="755" y="1054"/>
                </a:lnTo>
                <a:lnTo>
                  <a:pt x="781" y="1011"/>
                </a:lnTo>
                <a:lnTo>
                  <a:pt x="809" y="969"/>
                </a:lnTo>
                <a:lnTo>
                  <a:pt x="840" y="929"/>
                </a:lnTo>
                <a:lnTo>
                  <a:pt x="874" y="890"/>
                </a:lnTo>
                <a:lnTo>
                  <a:pt x="908" y="853"/>
                </a:lnTo>
                <a:lnTo>
                  <a:pt x="947" y="817"/>
                </a:lnTo>
                <a:lnTo>
                  <a:pt x="986" y="783"/>
                </a:lnTo>
                <a:lnTo>
                  <a:pt x="986" y="783"/>
                </a:lnTo>
                <a:lnTo>
                  <a:pt x="1018" y="758"/>
                </a:lnTo>
                <a:lnTo>
                  <a:pt x="1051" y="735"/>
                </a:lnTo>
                <a:lnTo>
                  <a:pt x="1085" y="712"/>
                </a:lnTo>
                <a:lnTo>
                  <a:pt x="1119" y="691"/>
                </a:lnTo>
                <a:lnTo>
                  <a:pt x="1153" y="673"/>
                </a:lnTo>
                <a:lnTo>
                  <a:pt x="1187" y="654"/>
                </a:lnTo>
                <a:lnTo>
                  <a:pt x="1223" y="639"/>
                </a:lnTo>
                <a:lnTo>
                  <a:pt x="1259" y="623"/>
                </a:lnTo>
                <a:lnTo>
                  <a:pt x="1293" y="609"/>
                </a:lnTo>
                <a:lnTo>
                  <a:pt x="1328" y="597"/>
                </a:lnTo>
                <a:lnTo>
                  <a:pt x="1366" y="586"/>
                </a:lnTo>
                <a:lnTo>
                  <a:pt x="1401" y="577"/>
                </a:lnTo>
                <a:lnTo>
                  <a:pt x="1437" y="567"/>
                </a:lnTo>
                <a:lnTo>
                  <a:pt x="1474" y="558"/>
                </a:lnTo>
                <a:lnTo>
                  <a:pt x="1547" y="546"/>
                </a:lnTo>
                <a:lnTo>
                  <a:pt x="1620" y="535"/>
                </a:lnTo>
                <a:lnTo>
                  <a:pt x="1694" y="527"/>
                </a:lnTo>
                <a:lnTo>
                  <a:pt x="1767" y="521"/>
                </a:lnTo>
                <a:lnTo>
                  <a:pt x="1840" y="518"/>
                </a:lnTo>
                <a:lnTo>
                  <a:pt x="1911" y="516"/>
                </a:lnTo>
                <a:lnTo>
                  <a:pt x="1984" y="515"/>
                </a:lnTo>
                <a:lnTo>
                  <a:pt x="2124" y="513"/>
                </a:lnTo>
                <a:lnTo>
                  <a:pt x="2124" y="513"/>
                </a:lnTo>
                <a:lnTo>
                  <a:pt x="2195" y="512"/>
                </a:lnTo>
                <a:lnTo>
                  <a:pt x="2263" y="507"/>
                </a:lnTo>
                <a:lnTo>
                  <a:pt x="2328" y="501"/>
                </a:lnTo>
                <a:lnTo>
                  <a:pt x="2392" y="495"/>
                </a:lnTo>
                <a:lnTo>
                  <a:pt x="2451" y="487"/>
                </a:lnTo>
                <a:lnTo>
                  <a:pt x="2505" y="477"/>
                </a:lnTo>
                <a:lnTo>
                  <a:pt x="2556" y="470"/>
                </a:lnTo>
                <a:lnTo>
                  <a:pt x="2604" y="460"/>
                </a:lnTo>
                <a:lnTo>
                  <a:pt x="2683" y="442"/>
                </a:lnTo>
                <a:lnTo>
                  <a:pt x="2744" y="426"/>
                </a:lnTo>
                <a:lnTo>
                  <a:pt x="2781" y="415"/>
                </a:lnTo>
                <a:lnTo>
                  <a:pt x="2795" y="411"/>
                </a:lnTo>
                <a:lnTo>
                  <a:pt x="2795" y="411"/>
                </a:lnTo>
                <a:lnTo>
                  <a:pt x="2804" y="460"/>
                </a:lnTo>
                <a:lnTo>
                  <a:pt x="2812" y="519"/>
                </a:lnTo>
                <a:lnTo>
                  <a:pt x="2821" y="597"/>
                </a:lnTo>
                <a:lnTo>
                  <a:pt x="2826" y="642"/>
                </a:lnTo>
                <a:lnTo>
                  <a:pt x="2829" y="691"/>
                </a:lnTo>
                <a:lnTo>
                  <a:pt x="2832" y="744"/>
                </a:lnTo>
                <a:lnTo>
                  <a:pt x="2834" y="800"/>
                </a:lnTo>
                <a:lnTo>
                  <a:pt x="2834" y="859"/>
                </a:lnTo>
                <a:lnTo>
                  <a:pt x="2834" y="921"/>
                </a:lnTo>
                <a:lnTo>
                  <a:pt x="2830" y="986"/>
                </a:lnTo>
                <a:lnTo>
                  <a:pt x="2826" y="1053"/>
                </a:lnTo>
                <a:lnTo>
                  <a:pt x="2820" y="1119"/>
                </a:lnTo>
                <a:lnTo>
                  <a:pt x="2810" y="1189"/>
                </a:lnTo>
                <a:lnTo>
                  <a:pt x="2798" y="1260"/>
                </a:lnTo>
                <a:lnTo>
                  <a:pt x="2784" y="1332"/>
                </a:lnTo>
                <a:lnTo>
                  <a:pt x="2767" y="1405"/>
                </a:lnTo>
                <a:lnTo>
                  <a:pt x="2745" y="1476"/>
                </a:lnTo>
                <a:lnTo>
                  <a:pt x="2722" y="1549"/>
                </a:lnTo>
                <a:lnTo>
                  <a:pt x="2708" y="1584"/>
                </a:lnTo>
                <a:lnTo>
                  <a:pt x="2694" y="1622"/>
                </a:lnTo>
                <a:lnTo>
                  <a:pt x="2679" y="1657"/>
                </a:lnTo>
                <a:lnTo>
                  <a:pt x="2661" y="1693"/>
                </a:lnTo>
                <a:lnTo>
                  <a:pt x="2644" y="1727"/>
                </a:lnTo>
                <a:lnTo>
                  <a:pt x="2626" y="1763"/>
                </a:lnTo>
                <a:lnTo>
                  <a:pt x="2606" y="1797"/>
                </a:lnTo>
                <a:lnTo>
                  <a:pt x="2584" y="1832"/>
                </a:lnTo>
                <a:lnTo>
                  <a:pt x="2562" y="1866"/>
                </a:lnTo>
                <a:lnTo>
                  <a:pt x="2539" y="1899"/>
                </a:lnTo>
                <a:lnTo>
                  <a:pt x="2516" y="1933"/>
                </a:lnTo>
                <a:lnTo>
                  <a:pt x="2489" y="1966"/>
                </a:lnTo>
                <a:lnTo>
                  <a:pt x="2463" y="1997"/>
                </a:lnTo>
                <a:lnTo>
                  <a:pt x="2434" y="2029"/>
                </a:lnTo>
                <a:lnTo>
                  <a:pt x="2404" y="2060"/>
                </a:lnTo>
                <a:lnTo>
                  <a:pt x="2373" y="2090"/>
                </a:lnTo>
                <a:lnTo>
                  <a:pt x="2342" y="2119"/>
                </a:lnTo>
                <a:lnTo>
                  <a:pt x="2308" y="2149"/>
                </a:lnTo>
                <a:lnTo>
                  <a:pt x="2308" y="21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1"/>
            <a:ext cx="6697916" cy="322321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88933"/>
            <a:ext cx="3392313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81889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9640865" y="1221598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9A5AF61-E7CD-4976-B02E-30454EC778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3" y="1219201"/>
            <a:ext cx="5060784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F106FA5-C42E-460A-AFB0-531694902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26CDFE3-32AC-4479-A805-E6D16241C459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4CD12C5-682D-4023-B9C6-6FD7DEB95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1923134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one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96B8E28-C965-47B4-9054-CE9070DD96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1219201"/>
            <a:ext cx="8447313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BEA10D4A-9635-4226-AEE7-8F1297976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19EDC1-B580-4189-9C82-1119C4FE472C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690023A-A077-4A47-A0FE-83FE61EB6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0433447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wo colum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8B9134-5F14-4370-87AE-132CB530DE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4" y="1219201"/>
            <a:ext cx="4153807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E4EE938-097A-4185-9C2D-2012355DE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851" y="1219199"/>
            <a:ext cx="4153806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13869FC-FF94-40B6-A0E6-66055A915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A0DA443-A2AB-4ACC-B072-0FC4872B0E6D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F2EEAC1-9230-4831-80ED-92C53412D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815562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9640865" y="1221598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976751E-D977-4EC5-8D0F-4A9D6261C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3" y="1219201"/>
            <a:ext cx="5060784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CF0393A-B8F5-499D-93C2-E15349FB7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F3AAF8C-C535-42A3-B0BC-EE2BC3D4A10F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AA65FFE-DCB3-41A5-9966-04DEE20ED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369624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one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14387E-FDDD-4612-8F45-3B3E49A2F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1219201"/>
            <a:ext cx="8447313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5AF4FB3-9706-4D76-B3E5-733EAB0D1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726BA09-6C78-4093-A15B-CEDECD30AD27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DCACE12-718F-4FB6-9EFD-8746584B6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4683690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wo column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698F7-6714-4B3E-A1B7-A074A026B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4" y="1219201"/>
            <a:ext cx="4153807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8015BE1-C33B-479B-9A43-72707E46A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851" y="1219199"/>
            <a:ext cx="4153806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5DEA60D-5F49-4881-8DC2-E7C8CE032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B1276B9-4F1E-4242-A0BC-E0539690481D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F25837D1-320C-438F-A816-19AB91D77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3592724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9640865" y="1221598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D18B90E-13E1-4CFB-81E7-2111E33FD1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3" y="1219201"/>
            <a:ext cx="5060784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E0446686-1115-4117-A1A4-C19AA01FD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7BA141D-B520-4815-B7F4-1C8D64B3176B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7CE88591-A8C7-45B4-B441-2BD4019BA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895291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one colum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64AE903-A4A1-44F2-BD92-F420A78CE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1219201"/>
            <a:ext cx="8447313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75C8975D-385A-4E79-8E35-B682B0EA2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E0150B-7DB8-4FF7-B460-052F944438FE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42E91718-9EE8-4E2B-B7F6-0E1806EDA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5253517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E98F256-6152-462D-A5F7-BC5E3BEB25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4" y="1219201"/>
            <a:ext cx="4153807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F8778AD-E8A7-45D9-A0BF-1D5AB02A1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851" y="1219199"/>
            <a:ext cx="4153806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C9C8327-77CD-4671-BF7E-F2C0EE628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1CBDAF2-D306-4614-B2F9-476117E35F95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2E8BBE3-C563-490C-B280-2C009BB47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072719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9640865" y="1221598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ED9686F-30BD-4573-9FED-4A6FD8876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3" y="1219201"/>
            <a:ext cx="5060784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BF84D82-3088-42CA-8CA6-6836EC93C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6DB3905-46B8-4F4A-8281-309E47C398E1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656918D-0564-4B81-8B4E-8305E1496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7006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white bg/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 Arrow 6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631340" y="7143"/>
            <a:ext cx="15316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the shape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2" name="Freeform 11"/>
          <p:cNvSpPr>
            <a:spLocks noEditPoints="1"/>
          </p:cNvSpPr>
          <p:nvPr userDrawn="1"/>
        </p:nvSpPr>
        <p:spPr bwMode="auto">
          <a:xfrm>
            <a:off x="6154967" y="-2639610"/>
            <a:ext cx="8458411" cy="7798876"/>
          </a:xfrm>
          <a:custGeom>
            <a:avLst/>
            <a:gdLst>
              <a:gd name="T0" fmla="*/ 1474 w 3514"/>
              <a:gd name="T1" fmla="*/ 12 h 3240"/>
              <a:gd name="T2" fmla="*/ 978 w 3514"/>
              <a:gd name="T3" fmla="*/ 122 h 3240"/>
              <a:gd name="T4" fmla="*/ 560 w 3514"/>
              <a:gd name="T5" fmla="*/ 327 h 3240"/>
              <a:gd name="T6" fmla="*/ 262 w 3514"/>
              <a:gd name="T7" fmla="*/ 586 h 3240"/>
              <a:gd name="T8" fmla="*/ 143 w 3514"/>
              <a:gd name="T9" fmla="*/ 750 h 3240"/>
              <a:gd name="T10" fmla="*/ 57 w 3514"/>
              <a:gd name="T11" fmla="*/ 930 h 3240"/>
              <a:gd name="T12" fmla="*/ 9 w 3514"/>
              <a:gd name="T13" fmla="*/ 1121 h 3240"/>
              <a:gd name="T14" fmla="*/ 2 w 3514"/>
              <a:gd name="T15" fmla="*/ 1341 h 3240"/>
              <a:gd name="T16" fmla="*/ 76 w 3514"/>
              <a:gd name="T17" fmla="*/ 1698 h 3240"/>
              <a:gd name="T18" fmla="*/ 231 w 3514"/>
              <a:gd name="T19" fmla="*/ 1977 h 3240"/>
              <a:gd name="T20" fmla="*/ 369 w 3514"/>
              <a:gd name="T21" fmla="*/ 2130 h 3240"/>
              <a:gd name="T22" fmla="*/ 541 w 3514"/>
              <a:gd name="T23" fmla="*/ 2273 h 3240"/>
              <a:gd name="T24" fmla="*/ 876 w 3514"/>
              <a:gd name="T25" fmla="*/ 2473 h 3240"/>
              <a:gd name="T26" fmla="*/ 1105 w 3514"/>
              <a:gd name="T27" fmla="*/ 2555 h 3240"/>
              <a:gd name="T28" fmla="*/ 1108 w 3514"/>
              <a:gd name="T29" fmla="*/ 2559 h 3240"/>
              <a:gd name="T30" fmla="*/ 905 w 3514"/>
              <a:gd name="T31" fmla="*/ 3201 h 3240"/>
              <a:gd name="T32" fmla="*/ 1311 w 3514"/>
              <a:gd name="T33" fmla="*/ 2921 h 3240"/>
              <a:gd name="T34" fmla="*/ 1728 w 3514"/>
              <a:gd name="T35" fmla="*/ 2691 h 3240"/>
              <a:gd name="T36" fmla="*/ 1857 w 3514"/>
              <a:gd name="T37" fmla="*/ 2651 h 3240"/>
              <a:gd name="T38" fmla="*/ 2147 w 3514"/>
              <a:gd name="T39" fmla="*/ 2626 h 3240"/>
              <a:gd name="T40" fmla="*/ 2409 w 3514"/>
              <a:gd name="T41" fmla="*/ 2570 h 3240"/>
              <a:gd name="T42" fmla="*/ 2851 w 3514"/>
              <a:gd name="T43" fmla="*/ 2383 h 3240"/>
              <a:gd name="T44" fmla="*/ 3179 w 3514"/>
              <a:gd name="T45" fmla="*/ 2118 h 3240"/>
              <a:gd name="T46" fmla="*/ 3396 w 3514"/>
              <a:gd name="T47" fmla="*/ 1804 h 3240"/>
              <a:gd name="T48" fmla="*/ 3503 w 3514"/>
              <a:gd name="T49" fmla="*/ 1474 h 3240"/>
              <a:gd name="T50" fmla="*/ 3512 w 3514"/>
              <a:gd name="T51" fmla="*/ 1267 h 3240"/>
              <a:gd name="T52" fmla="*/ 3483 w 3514"/>
              <a:gd name="T53" fmla="*/ 1073 h 3240"/>
              <a:gd name="T54" fmla="*/ 3416 w 3514"/>
              <a:gd name="T55" fmla="*/ 887 h 3240"/>
              <a:gd name="T56" fmla="*/ 3297 w 3514"/>
              <a:gd name="T57" fmla="*/ 685 h 3240"/>
              <a:gd name="T58" fmla="*/ 2995 w 3514"/>
              <a:gd name="T59" fmla="*/ 386 h 3240"/>
              <a:gd name="T60" fmla="*/ 2590 w 3514"/>
              <a:gd name="T61" fmla="*/ 161 h 3240"/>
              <a:gd name="T62" fmla="*/ 2102 w 3514"/>
              <a:gd name="T63" fmla="*/ 28 h 3240"/>
              <a:gd name="T64" fmla="*/ 2308 w 3514"/>
              <a:gd name="T65" fmla="*/ 2149 h 3240"/>
              <a:gd name="T66" fmla="*/ 2021 w 3514"/>
              <a:gd name="T67" fmla="*/ 2310 h 3240"/>
              <a:gd name="T68" fmla="*/ 1686 w 3514"/>
              <a:gd name="T69" fmla="*/ 2381 h 3240"/>
              <a:gd name="T70" fmla="*/ 1500 w 3514"/>
              <a:gd name="T71" fmla="*/ 2307 h 3240"/>
              <a:gd name="T72" fmla="*/ 1914 w 3514"/>
              <a:gd name="T73" fmla="*/ 1629 h 3240"/>
              <a:gd name="T74" fmla="*/ 1724 w 3514"/>
              <a:gd name="T75" fmla="*/ 1721 h 3240"/>
              <a:gd name="T76" fmla="*/ 1389 w 3514"/>
              <a:gd name="T77" fmla="*/ 2035 h 3240"/>
              <a:gd name="T78" fmla="*/ 1107 w 3514"/>
              <a:gd name="T79" fmla="*/ 2302 h 3240"/>
              <a:gd name="T80" fmla="*/ 922 w 3514"/>
              <a:gd name="T81" fmla="*/ 2195 h 3240"/>
              <a:gd name="T82" fmla="*/ 763 w 3514"/>
              <a:gd name="T83" fmla="*/ 2023 h 3240"/>
              <a:gd name="T84" fmla="*/ 645 w 3514"/>
              <a:gd name="T85" fmla="*/ 1760 h 3240"/>
              <a:gd name="T86" fmla="*/ 622 w 3514"/>
              <a:gd name="T87" fmla="*/ 1473 h 3240"/>
              <a:gd name="T88" fmla="*/ 688 w 3514"/>
              <a:gd name="T89" fmla="*/ 1187 h 3240"/>
              <a:gd name="T90" fmla="*/ 840 w 3514"/>
              <a:gd name="T91" fmla="*/ 929 h 3240"/>
              <a:gd name="T92" fmla="*/ 1018 w 3514"/>
              <a:gd name="T93" fmla="*/ 758 h 3240"/>
              <a:gd name="T94" fmla="*/ 1223 w 3514"/>
              <a:gd name="T95" fmla="*/ 639 h 3240"/>
              <a:gd name="T96" fmla="*/ 1437 w 3514"/>
              <a:gd name="T97" fmla="*/ 567 h 3240"/>
              <a:gd name="T98" fmla="*/ 1840 w 3514"/>
              <a:gd name="T99" fmla="*/ 518 h 3240"/>
              <a:gd name="T100" fmla="*/ 2263 w 3514"/>
              <a:gd name="T101" fmla="*/ 507 h 3240"/>
              <a:gd name="T102" fmla="*/ 2604 w 3514"/>
              <a:gd name="T103" fmla="*/ 460 h 3240"/>
              <a:gd name="T104" fmla="*/ 2804 w 3514"/>
              <a:gd name="T105" fmla="*/ 460 h 3240"/>
              <a:gd name="T106" fmla="*/ 2834 w 3514"/>
              <a:gd name="T107" fmla="*/ 800 h 3240"/>
              <a:gd name="T108" fmla="*/ 2810 w 3514"/>
              <a:gd name="T109" fmla="*/ 1189 h 3240"/>
              <a:gd name="T110" fmla="*/ 2708 w 3514"/>
              <a:gd name="T111" fmla="*/ 1584 h 3240"/>
              <a:gd name="T112" fmla="*/ 2606 w 3514"/>
              <a:gd name="T113" fmla="*/ 1797 h 3240"/>
              <a:gd name="T114" fmla="*/ 2463 w 3514"/>
              <a:gd name="T115" fmla="*/ 1997 h 3240"/>
              <a:gd name="T116" fmla="*/ 2308 w 3514"/>
              <a:gd name="T117" fmla="*/ 2149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4" h="3240">
                <a:moveTo>
                  <a:pt x="1834" y="2"/>
                </a:moveTo>
                <a:lnTo>
                  <a:pt x="1834" y="2"/>
                </a:lnTo>
                <a:lnTo>
                  <a:pt x="1742" y="0"/>
                </a:lnTo>
                <a:lnTo>
                  <a:pt x="1651" y="0"/>
                </a:lnTo>
                <a:lnTo>
                  <a:pt x="1562" y="5"/>
                </a:lnTo>
                <a:lnTo>
                  <a:pt x="1474" y="12"/>
                </a:lnTo>
                <a:lnTo>
                  <a:pt x="1387" y="23"/>
                </a:lnTo>
                <a:lnTo>
                  <a:pt x="1302" y="37"/>
                </a:lnTo>
                <a:lnTo>
                  <a:pt x="1218" y="54"/>
                </a:lnTo>
                <a:lnTo>
                  <a:pt x="1136" y="74"/>
                </a:lnTo>
                <a:lnTo>
                  <a:pt x="1057" y="98"/>
                </a:lnTo>
                <a:lnTo>
                  <a:pt x="978" y="122"/>
                </a:lnTo>
                <a:lnTo>
                  <a:pt x="902" y="150"/>
                </a:lnTo>
                <a:lnTo>
                  <a:pt x="829" y="181"/>
                </a:lnTo>
                <a:lnTo>
                  <a:pt x="758" y="214"/>
                </a:lnTo>
                <a:lnTo>
                  <a:pt x="690" y="250"/>
                </a:lnTo>
                <a:lnTo>
                  <a:pt x="623" y="288"/>
                </a:lnTo>
                <a:lnTo>
                  <a:pt x="560" y="327"/>
                </a:lnTo>
                <a:lnTo>
                  <a:pt x="499" y="371"/>
                </a:lnTo>
                <a:lnTo>
                  <a:pt x="440" y="415"/>
                </a:lnTo>
                <a:lnTo>
                  <a:pt x="386" y="462"/>
                </a:lnTo>
                <a:lnTo>
                  <a:pt x="333" y="510"/>
                </a:lnTo>
                <a:lnTo>
                  <a:pt x="285" y="561"/>
                </a:lnTo>
                <a:lnTo>
                  <a:pt x="262" y="586"/>
                </a:lnTo>
                <a:lnTo>
                  <a:pt x="240" y="612"/>
                </a:lnTo>
                <a:lnTo>
                  <a:pt x="219" y="640"/>
                </a:lnTo>
                <a:lnTo>
                  <a:pt x="198" y="667"/>
                </a:lnTo>
                <a:lnTo>
                  <a:pt x="180" y="695"/>
                </a:lnTo>
                <a:lnTo>
                  <a:pt x="161" y="722"/>
                </a:lnTo>
                <a:lnTo>
                  <a:pt x="143" y="750"/>
                </a:lnTo>
                <a:lnTo>
                  <a:pt x="127" y="780"/>
                </a:lnTo>
                <a:lnTo>
                  <a:pt x="110" y="809"/>
                </a:lnTo>
                <a:lnTo>
                  <a:pt x="96" y="839"/>
                </a:lnTo>
                <a:lnTo>
                  <a:pt x="82" y="868"/>
                </a:lnTo>
                <a:lnTo>
                  <a:pt x="70" y="899"/>
                </a:lnTo>
                <a:lnTo>
                  <a:pt x="57" y="930"/>
                </a:lnTo>
                <a:lnTo>
                  <a:pt x="47" y="961"/>
                </a:lnTo>
                <a:lnTo>
                  <a:pt x="37" y="992"/>
                </a:lnTo>
                <a:lnTo>
                  <a:pt x="29" y="1023"/>
                </a:lnTo>
                <a:lnTo>
                  <a:pt x="22" y="1056"/>
                </a:lnTo>
                <a:lnTo>
                  <a:pt x="16" y="1088"/>
                </a:lnTo>
                <a:lnTo>
                  <a:pt x="9" y="1121"/>
                </a:lnTo>
                <a:lnTo>
                  <a:pt x="6" y="1153"/>
                </a:lnTo>
                <a:lnTo>
                  <a:pt x="3" y="1186"/>
                </a:lnTo>
                <a:lnTo>
                  <a:pt x="0" y="1220"/>
                </a:lnTo>
                <a:lnTo>
                  <a:pt x="0" y="1220"/>
                </a:lnTo>
                <a:lnTo>
                  <a:pt x="0" y="1280"/>
                </a:lnTo>
                <a:lnTo>
                  <a:pt x="2" y="1341"/>
                </a:lnTo>
                <a:lnTo>
                  <a:pt x="6" y="1401"/>
                </a:lnTo>
                <a:lnTo>
                  <a:pt x="14" y="1462"/>
                </a:lnTo>
                <a:lnTo>
                  <a:pt x="25" y="1521"/>
                </a:lnTo>
                <a:lnTo>
                  <a:pt x="39" y="1581"/>
                </a:lnTo>
                <a:lnTo>
                  <a:pt x="56" y="1640"/>
                </a:lnTo>
                <a:lnTo>
                  <a:pt x="76" y="1698"/>
                </a:lnTo>
                <a:lnTo>
                  <a:pt x="101" y="1756"/>
                </a:lnTo>
                <a:lnTo>
                  <a:pt x="127" y="1812"/>
                </a:lnTo>
                <a:lnTo>
                  <a:pt x="158" y="1868"/>
                </a:lnTo>
                <a:lnTo>
                  <a:pt x="192" y="1922"/>
                </a:lnTo>
                <a:lnTo>
                  <a:pt x="212" y="1950"/>
                </a:lnTo>
                <a:lnTo>
                  <a:pt x="231" y="1977"/>
                </a:lnTo>
                <a:lnTo>
                  <a:pt x="251" y="2003"/>
                </a:lnTo>
                <a:lnTo>
                  <a:pt x="273" y="2029"/>
                </a:lnTo>
                <a:lnTo>
                  <a:pt x="296" y="2054"/>
                </a:lnTo>
                <a:lnTo>
                  <a:pt x="319" y="2080"/>
                </a:lnTo>
                <a:lnTo>
                  <a:pt x="344" y="2105"/>
                </a:lnTo>
                <a:lnTo>
                  <a:pt x="369" y="2130"/>
                </a:lnTo>
                <a:lnTo>
                  <a:pt x="369" y="2130"/>
                </a:lnTo>
                <a:lnTo>
                  <a:pt x="403" y="2161"/>
                </a:lnTo>
                <a:lnTo>
                  <a:pt x="439" y="2190"/>
                </a:lnTo>
                <a:lnTo>
                  <a:pt x="473" y="2220"/>
                </a:lnTo>
                <a:lnTo>
                  <a:pt x="507" y="2246"/>
                </a:lnTo>
                <a:lnTo>
                  <a:pt x="541" y="2273"/>
                </a:lnTo>
                <a:lnTo>
                  <a:pt x="574" y="2297"/>
                </a:lnTo>
                <a:lnTo>
                  <a:pt x="639" y="2342"/>
                </a:lnTo>
                <a:lnTo>
                  <a:pt x="702" y="2381"/>
                </a:lnTo>
                <a:lnTo>
                  <a:pt x="764" y="2415"/>
                </a:lnTo>
                <a:lnTo>
                  <a:pt x="822" y="2446"/>
                </a:lnTo>
                <a:lnTo>
                  <a:pt x="876" y="2473"/>
                </a:lnTo>
                <a:lnTo>
                  <a:pt x="925" y="2494"/>
                </a:lnTo>
                <a:lnTo>
                  <a:pt x="969" y="2511"/>
                </a:lnTo>
                <a:lnTo>
                  <a:pt x="1009" y="2527"/>
                </a:lnTo>
                <a:lnTo>
                  <a:pt x="1042" y="2538"/>
                </a:lnTo>
                <a:lnTo>
                  <a:pt x="1088" y="2552"/>
                </a:lnTo>
                <a:lnTo>
                  <a:pt x="1105" y="2555"/>
                </a:lnTo>
                <a:lnTo>
                  <a:pt x="1105" y="2555"/>
                </a:lnTo>
                <a:lnTo>
                  <a:pt x="1108" y="2556"/>
                </a:lnTo>
                <a:lnTo>
                  <a:pt x="1108" y="2558"/>
                </a:lnTo>
                <a:lnTo>
                  <a:pt x="1108" y="2558"/>
                </a:lnTo>
                <a:lnTo>
                  <a:pt x="1108" y="2559"/>
                </a:lnTo>
                <a:lnTo>
                  <a:pt x="1108" y="2559"/>
                </a:lnTo>
                <a:lnTo>
                  <a:pt x="1107" y="2561"/>
                </a:lnTo>
                <a:lnTo>
                  <a:pt x="1107" y="2561"/>
                </a:lnTo>
                <a:lnTo>
                  <a:pt x="586" y="3240"/>
                </a:lnTo>
                <a:lnTo>
                  <a:pt x="857" y="3240"/>
                </a:lnTo>
                <a:lnTo>
                  <a:pt x="857" y="3240"/>
                </a:lnTo>
                <a:lnTo>
                  <a:pt x="905" y="3201"/>
                </a:lnTo>
                <a:lnTo>
                  <a:pt x="961" y="3159"/>
                </a:lnTo>
                <a:lnTo>
                  <a:pt x="1023" y="3114"/>
                </a:lnTo>
                <a:lnTo>
                  <a:pt x="1091" y="3066"/>
                </a:lnTo>
                <a:lnTo>
                  <a:pt x="1163" y="3018"/>
                </a:lnTo>
                <a:lnTo>
                  <a:pt x="1237" y="2969"/>
                </a:lnTo>
                <a:lnTo>
                  <a:pt x="1311" y="2921"/>
                </a:lnTo>
                <a:lnTo>
                  <a:pt x="1387" y="2874"/>
                </a:lnTo>
                <a:lnTo>
                  <a:pt x="1463" y="2829"/>
                </a:lnTo>
                <a:lnTo>
                  <a:pt x="1536" y="2789"/>
                </a:lnTo>
                <a:lnTo>
                  <a:pt x="1606" y="2750"/>
                </a:lnTo>
                <a:lnTo>
                  <a:pt x="1669" y="2718"/>
                </a:lnTo>
                <a:lnTo>
                  <a:pt x="1728" y="2691"/>
                </a:lnTo>
                <a:lnTo>
                  <a:pt x="1781" y="2670"/>
                </a:lnTo>
                <a:lnTo>
                  <a:pt x="1803" y="2662"/>
                </a:lnTo>
                <a:lnTo>
                  <a:pt x="1824" y="2657"/>
                </a:lnTo>
                <a:lnTo>
                  <a:pt x="1841" y="2652"/>
                </a:lnTo>
                <a:lnTo>
                  <a:pt x="1857" y="2651"/>
                </a:lnTo>
                <a:lnTo>
                  <a:pt x="1857" y="2651"/>
                </a:lnTo>
                <a:lnTo>
                  <a:pt x="1908" y="2649"/>
                </a:lnTo>
                <a:lnTo>
                  <a:pt x="1958" y="2646"/>
                </a:lnTo>
                <a:lnTo>
                  <a:pt x="2006" y="2643"/>
                </a:lnTo>
                <a:lnTo>
                  <a:pt x="2054" y="2639"/>
                </a:lnTo>
                <a:lnTo>
                  <a:pt x="2100" y="2632"/>
                </a:lnTo>
                <a:lnTo>
                  <a:pt x="2147" y="2626"/>
                </a:lnTo>
                <a:lnTo>
                  <a:pt x="2193" y="2618"/>
                </a:lnTo>
                <a:lnTo>
                  <a:pt x="2238" y="2611"/>
                </a:lnTo>
                <a:lnTo>
                  <a:pt x="2282" y="2601"/>
                </a:lnTo>
                <a:lnTo>
                  <a:pt x="2325" y="2592"/>
                </a:lnTo>
                <a:lnTo>
                  <a:pt x="2369" y="2581"/>
                </a:lnTo>
                <a:lnTo>
                  <a:pt x="2409" y="2570"/>
                </a:lnTo>
                <a:lnTo>
                  <a:pt x="2491" y="2545"/>
                </a:lnTo>
                <a:lnTo>
                  <a:pt x="2568" y="2518"/>
                </a:lnTo>
                <a:lnTo>
                  <a:pt x="2644" y="2488"/>
                </a:lnTo>
                <a:lnTo>
                  <a:pt x="2716" y="2454"/>
                </a:lnTo>
                <a:lnTo>
                  <a:pt x="2784" y="2420"/>
                </a:lnTo>
                <a:lnTo>
                  <a:pt x="2851" y="2383"/>
                </a:lnTo>
                <a:lnTo>
                  <a:pt x="2913" y="2342"/>
                </a:lnTo>
                <a:lnTo>
                  <a:pt x="2971" y="2301"/>
                </a:lnTo>
                <a:lnTo>
                  <a:pt x="3029" y="2257"/>
                </a:lnTo>
                <a:lnTo>
                  <a:pt x="3082" y="2212"/>
                </a:lnTo>
                <a:lnTo>
                  <a:pt x="3133" y="2166"/>
                </a:lnTo>
                <a:lnTo>
                  <a:pt x="3179" y="2118"/>
                </a:lnTo>
                <a:lnTo>
                  <a:pt x="3223" y="2068"/>
                </a:lnTo>
                <a:lnTo>
                  <a:pt x="3264" y="2017"/>
                </a:lnTo>
                <a:lnTo>
                  <a:pt x="3302" y="1964"/>
                </a:lnTo>
                <a:lnTo>
                  <a:pt x="3337" y="1911"/>
                </a:lnTo>
                <a:lnTo>
                  <a:pt x="3368" y="1859"/>
                </a:lnTo>
                <a:lnTo>
                  <a:pt x="3396" y="1804"/>
                </a:lnTo>
                <a:lnTo>
                  <a:pt x="3423" y="1750"/>
                </a:lnTo>
                <a:lnTo>
                  <a:pt x="3444" y="1694"/>
                </a:lnTo>
                <a:lnTo>
                  <a:pt x="3464" y="1640"/>
                </a:lnTo>
                <a:lnTo>
                  <a:pt x="3480" y="1584"/>
                </a:lnTo>
                <a:lnTo>
                  <a:pt x="3492" y="1530"/>
                </a:lnTo>
                <a:lnTo>
                  <a:pt x="3503" y="1474"/>
                </a:lnTo>
                <a:lnTo>
                  <a:pt x="3509" y="1420"/>
                </a:lnTo>
                <a:lnTo>
                  <a:pt x="3514" y="1366"/>
                </a:lnTo>
                <a:lnTo>
                  <a:pt x="3514" y="1366"/>
                </a:lnTo>
                <a:lnTo>
                  <a:pt x="3514" y="1333"/>
                </a:lnTo>
                <a:lnTo>
                  <a:pt x="3514" y="1299"/>
                </a:lnTo>
                <a:lnTo>
                  <a:pt x="3512" y="1267"/>
                </a:lnTo>
                <a:lnTo>
                  <a:pt x="3511" y="1234"/>
                </a:lnTo>
                <a:lnTo>
                  <a:pt x="3508" y="1201"/>
                </a:lnTo>
                <a:lnTo>
                  <a:pt x="3503" y="1169"/>
                </a:lnTo>
                <a:lnTo>
                  <a:pt x="3497" y="1136"/>
                </a:lnTo>
                <a:lnTo>
                  <a:pt x="3491" y="1104"/>
                </a:lnTo>
                <a:lnTo>
                  <a:pt x="3483" y="1073"/>
                </a:lnTo>
                <a:lnTo>
                  <a:pt x="3474" y="1040"/>
                </a:lnTo>
                <a:lnTo>
                  <a:pt x="3464" y="1009"/>
                </a:lnTo>
                <a:lnTo>
                  <a:pt x="3454" y="978"/>
                </a:lnTo>
                <a:lnTo>
                  <a:pt x="3443" y="947"/>
                </a:lnTo>
                <a:lnTo>
                  <a:pt x="3430" y="918"/>
                </a:lnTo>
                <a:lnTo>
                  <a:pt x="3416" y="887"/>
                </a:lnTo>
                <a:lnTo>
                  <a:pt x="3402" y="857"/>
                </a:lnTo>
                <a:lnTo>
                  <a:pt x="3387" y="828"/>
                </a:lnTo>
                <a:lnTo>
                  <a:pt x="3370" y="798"/>
                </a:lnTo>
                <a:lnTo>
                  <a:pt x="3353" y="770"/>
                </a:lnTo>
                <a:lnTo>
                  <a:pt x="3336" y="741"/>
                </a:lnTo>
                <a:lnTo>
                  <a:pt x="3297" y="685"/>
                </a:lnTo>
                <a:lnTo>
                  <a:pt x="3254" y="631"/>
                </a:lnTo>
                <a:lnTo>
                  <a:pt x="3209" y="578"/>
                </a:lnTo>
                <a:lnTo>
                  <a:pt x="3161" y="529"/>
                </a:lnTo>
                <a:lnTo>
                  <a:pt x="3108" y="479"/>
                </a:lnTo>
                <a:lnTo>
                  <a:pt x="3054" y="431"/>
                </a:lnTo>
                <a:lnTo>
                  <a:pt x="2995" y="386"/>
                </a:lnTo>
                <a:lnTo>
                  <a:pt x="2934" y="343"/>
                </a:lnTo>
                <a:lnTo>
                  <a:pt x="2871" y="302"/>
                </a:lnTo>
                <a:lnTo>
                  <a:pt x="2804" y="264"/>
                </a:lnTo>
                <a:lnTo>
                  <a:pt x="2736" y="226"/>
                </a:lnTo>
                <a:lnTo>
                  <a:pt x="2665" y="192"/>
                </a:lnTo>
                <a:lnTo>
                  <a:pt x="2590" y="161"/>
                </a:lnTo>
                <a:lnTo>
                  <a:pt x="2514" y="132"/>
                </a:lnTo>
                <a:lnTo>
                  <a:pt x="2437" y="105"/>
                </a:lnTo>
                <a:lnTo>
                  <a:pt x="2356" y="81"/>
                </a:lnTo>
                <a:lnTo>
                  <a:pt x="2274" y="60"/>
                </a:lnTo>
                <a:lnTo>
                  <a:pt x="2189" y="42"/>
                </a:lnTo>
                <a:lnTo>
                  <a:pt x="2102" y="28"/>
                </a:lnTo>
                <a:lnTo>
                  <a:pt x="2015" y="16"/>
                </a:lnTo>
                <a:lnTo>
                  <a:pt x="1925" y="8"/>
                </a:lnTo>
                <a:lnTo>
                  <a:pt x="1834" y="2"/>
                </a:lnTo>
                <a:lnTo>
                  <a:pt x="1834" y="2"/>
                </a:lnTo>
                <a:close/>
                <a:moveTo>
                  <a:pt x="2308" y="2149"/>
                </a:moveTo>
                <a:lnTo>
                  <a:pt x="2308" y="2149"/>
                </a:lnTo>
                <a:lnTo>
                  <a:pt x="2265" y="2181"/>
                </a:lnTo>
                <a:lnTo>
                  <a:pt x="2220" y="2212"/>
                </a:lnTo>
                <a:lnTo>
                  <a:pt x="2173" y="2240"/>
                </a:lnTo>
                <a:lnTo>
                  <a:pt x="2124" y="2265"/>
                </a:lnTo>
                <a:lnTo>
                  <a:pt x="2074" y="2288"/>
                </a:lnTo>
                <a:lnTo>
                  <a:pt x="2021" y="2310"/>
                </a:lnTo>
                <a:lnTo>
                  <a:pt x="1967" y="2327"/>
                </a:lnTo>
                <a:lnTo>
                  <a:pt x="1913" y="2342"/>
                </a:lnTo>
                <a:lnTo>
                  <a:pt x="1857" y="2356"/>
                </a:lnTo>
                <a:lnTo>
                  <a:pt x="1801" y="2367"/>
                </a:lnTo>
                <a:lnTo>
                  <a:pt x="1744" y="2375"/>
                </a:lnTo>
                <a:lnTo>
                  <a:pt x="1686" y="2381"/>
                </a:lnTo>
                <a:lnTo>
                  <a:pt x="1629" y="2386"/>
                </a:lnTo>
                <a:lnTo>
                  <a:pt x="1572" y="2387"/>
                </a:lnTo>
                <a:lnTo>
                  <a:pt x="1514" y="2386"/>
                </a:lnTo>
                <a:lnTo>
                  <a:pt x="1457" y="2383"/>
                </a:lnTo>
                <a:lnTo>
                  <a:pt x="1457" y="2383"/>
                </a:lnTo>
                <a:lnTo>
                  <a:pt x="1500" y="2307"/>
                </a:lnTo>
                <a:lnTo>
                  <a:pt x="1542" y="2231"/>
                </a:lnTo>
                <a:lnTo>
                  <a:pt x="1629" y="2084"/>
                </a:lnTo>
                <a:lnTo>
                  <a:pt x="1714" y="1944"/>
                </a:lnTo>
                <a:lnTo>
                  <a:pt x="1793" y="1818"/>
                </a:lnTo>
                <a:lnTo>
                  <a:pt x="1862" y="1713"/>
                </a:lnTo>
                <a:lnTo>
                  <a:pt x="1914" y="1629"/>
                </a:lnTo>
                <a:lnTo>
                  <a:pt x="1962" y="1558"/>
                </a:lnTo>
                <a:lnTo>
                  <a:pt x="1925" y="1558"/>
                </a:lnTo>
                <a:lnTo>
                  <a:pt x="1925" y="1558"/>
                </a:lnTo>
                <a:lnTo>
                  <a:pt x="1879" y="1594"/>
                </a:lnTo>
                <a:lnTo>
                  <a:pt x="1810" y="1648"/>
                </a:lnTo>
                <a:lnTo>
                  <a:pt x="1724" y="1721"/>
                </a:lnTo>
                <a:lnTo>
                  <a:pt x="1674" y="1764"/>
                </a:lnTo>
                <a:lnTo>
                  <a:pt x="1621" y="1811"/>
                </a:lnTo>
                <a:lnTo>
                  <a:pt x="1567" y="1862"/>
                </a:lnTo>
                <a:lnTo>
                  <a:pt x="1510" y="1916"/>
                </a:lnTo>
                <a:lnTo>
                  <a:pt x="1449" y="1973"/>
                </a:lnTo>
                <a:lnTo>
                  <a:pt x="1389" y="2035"/>
                </a:lnTo>
                <a:lnTo>
                  <a:pt x="1327" y="2101"/>
                </a:lnTo>
                <a:lnTo>
                  <a:pt x="1265" y="2169"/>
                </a:lnTo>
                <a:lnTo>
                  <a:pt x="1203" y="2240"/>
                </a:lnTo>
                <a:lnTo>
                  <a:pt x="1141" y="2315"/>
                </a:lnTo>
                <a:lnTo>
                  <a:pt x="1141" y="2315"/>
                </a:lnTo>
                <a:lnTo>
                  <a:pt x="1107" y="2302"/>
                </a:lnTo>
                <a:lnTo>
                  <a:pt x="1073" y="2287"/>
                </a:lnTo>
                <a:lnTo>
                  <a:pt x="1040" y="2271"/>
                </a:lnTo>
                <a:lnTo>
                  <a:pt x="1009" y="2254"/>
                </a:lnTo>
                <a:lnTo>
                  <a:pt x="978" y="2235"/>
                </a:lnTo>
                <a:lnTo>
                  <a:pt x="950" y="2217"/>
                </a:lnTo>
                <a:lnTo>
                  <a:pt x="922" y="2195"/>
                </a:lnTo>
                <a:lnTo>
                  <a:pt x="896" y="2173"/>
                </a:lnTo>
                <a:lnTo>
                  <a:pt x="896" y="2173"/>
                </a:lnTo>
                <a:lnTo>
                  <a:pt x="859" y="2139"/>
                </a:lnTo>
                <a:lnTo>
                  <a:pt x="823" y="2102"/>
                </a:lnTo>
                <a:lnTo>
                  <a:pt x="792" y="2063"/>
                </a:lnTo>
                <a:lnTo>
                  <a:pt x="763" y="2023"/>
                </a:lnTo>
                <a:lnTo>
                  <a:pt x="736" y="1981"/>
                </a:lnTo>
                <a:lnTo>
                  <a:pt x="713" y="1939"/>
                </a:lnTo>
                <a:lnTo>
                  <a:pt x="691" y="1896"/>
                </a:lnTo>
                <a:lnTo>
                  <a:pt x="673" y="1851"/>
                </a:lnTo>
                <a:lnTo>
                  <a:pt x="657" y="1806"/>
                </a:lnTo>
                <a:lnTo>
                  <a:pt x="645" y="1760"/>
                </a:lnTo>
                <a:lnTo>
                  <a:pt x="634" y="1711"/>
                </a:lnTo>
                <a:lnTo>
                  <a:pt x="626" y="1665"/>
                </a:lnTo>
                <a:lnTo>
                  <a:pt x="622" y="1617"/>
                </a:lnTo>
                <a:lnTo>
                  <a:pt x="618" y="1569"/>
                </a:lnTo>
                <a:lnTo>
                  <a:pt x="620" y="1521"/>
                </a:lnTo>
                <a:lnTo>
                  <a:pt x="622" y="1473"/>
                </a:lnTo>
                <a:lnTo>
                  <a:pt x="626" y="1425"/>
                </a:lnTo>
                <a:lnTo>
                  <a:pt x="634" y="1377"/>
                </a:lnTo>
                <a:lnTo>
                  <a:pt x="645" y="1329"/>
                </a:lnTo>
                <a:lnTo>
                  <a:pt x="657" y="1280"/>
                </a:lnTo>
                <a:lnTo>
                  <a:pt x="671" y="1234"/>
                </a:lnTo>
                <a:lnTo>
                  <a:pt x="688" y="1187"/>
                </a:lnTo>
                <a:lnTo>
                  <a:pt x="708" y="1143"/>
                </a:lnTo>
                <a:lnTo>
                  <a:pt x="730" y="1098"/>
                </a:lnTo>
                <a:lnTo>
                  <a:pt x="755" y="1054"/>
                </a:lnTo>
                <a:lnTo>
                  <a:pt x="781" y="1011"/>
                </a:lnTo>
                <a:lnTo>
                  <a:pt x="809" y="969"/>
                </a:lnTo>
                <a:lnTo>
                  <a:pt x="840" y="929"/>
                </a:lnTo>
                <a:lnTo>
                  <a:pt x="874" y="890"/>
                </a:lnTo>
                <a:lnTo>
                  <a:pt x="908" y="853"/>
                </a:lnTo>
                <a:lnTo>
                  <a:pt x="947" y="817"/>
                </a:lnTo>
                <a:lnTo>
                  <a:pt x="986" y="783"/>
                </a:lnTo>
                <a:lnTo>
                  <a:pt x="986" y="783"/>
                </a:lnTo>
                <a:lnTo>
                  <a:pt x="1018" y="758"/>
                </a:lnTo>
                <a:lnTo>
                  <a:pt x="1051" y="735"/>
                </a:lnTo>
                <a:lnTo>
                  <a:pt x="1085" y="712"/>
                </a:lnTo>
                <a:lnTo>
                  <a:pt x="1119" y="691"/>
                </a:lnTo>
                <a:lnTo>
                  <a:pt x="1153" y="673"/>
                </a:lnTo>
                <a:lnTo>
                  <a:pt x="1187" y="654"/>
                </a:lnTo>
                <a:lnTo>
                  <a:pt x="1223" y="639"/>
                </a:lnTo>
                <a:lnTo>
                  <a:pt x="1259" y="623"/>
                </a:lnTo>
                <a:lnTo>
                  <a:pt x="1293" y="609"/>
                </a:lnTo>
                <a:lnTo>
                  <a:pt x="1328" y="597"/>
                </a:lnTo>
                <a:lnTo>
                  <a:pt x="1366" y="586"/>
                </a:lnTo>
                <a:lnTo>
                  <a:pt x="1401" y="577"/>
                </a:lnTo>
                <a:lnTo>
                  <a:pt x="1437" y="567"/>
                </a:lnTo>
                <a:lnTo>
                  <a:pt x="1474" y="558"/>
                </a:lnTo>
                <a:lnTo>
                  <a:pt x="1547" y="546"/>
                </a:lnTo>
                <a:lnTo>
                  <a:pt x="1620" y="535"/>
                </a:lnTo>
                <a:lnTo>
                  <a:pt x="1694" y="527"/>
                </a:lnTo>
                <a:lnTo>
                  <a:pt x="1767" y="521"/>
                </a:lnTo>
                <a:lnTo>
                  <a:pt x="1840" y="518"/>
                </a:lnTo>
                <a:lnTo>
                  <a:pt x="1911" y="516"/>
                </a:lnTo>
                <a:lnTo>
                  <a:pt x="1984" y="515"/>
                </a:lnTo>
                <a:lnTo>
                  <a:pt x="2124" y="513"/>
                </a:lnTo>
                <a:lnTo>
                  <a:pt x="2124" y="513"/>
                </a:lnTo>
                <a:lnTo>
                  <a:pt x="2195" y="512"/>
                </a:lnTo>
                <a:lnTo>
                  <a:pt x="2263" y="507"/>
                </a:lnTo>
                <a:lnTo>
                  <a:pt x="2328" y="501"/>
                </a:lnTo>
                <a:lnTo>
                  <a:pt x="2392" y="495"/>
                </a:lnTo>
                <a:lnTo>
                  <a:pt x="2451" y="487"/>
                </a:lnTo>
                <a:lnTo>
                  <a:pt x="2505" y="477"/>
                </a:lnTo>
                <a:lnTo>
                  <a:pt x="2556" y="470"/>
                </a:lnTo>
                <a:lnTo>
                  <a:pt x="2604" y="460"/>
                </a:lnTo>
                <a:lnTo>
                  <a:pt x="2683" y="442"/>
                </a:lnTo>
                <a:lnTo>
                  <a:pt x="2744" y="426"/>
                </a:lnTo>
                <a:lnTo>
                  <a:pt x="2781" y="415"/>
                </a:lnTo>
                <a:lnTo>
                  <a:pt x="2795" y="411"/>
                </a:lnTo>
                <a:lnTo>
                  <a:pt x="2795" y="411"/>
                </a:lnTo>
                <a:lnTo>
                  <a:pt x="2804" y="460"/>
                </a:lnTo>
                <a:lnTo>
                  <a:pt x="2812" y="519"/>
                </a:lnTo>
                <a:lnTo>
                  <a:pt x="2821" y="597"/>
                </a:lnTo>
                <a:lnTo>
                  <a:pt x="2826" y="642"/>
                </a:lnTo>
                <a:lnTo>
                  <a:pt x="2829" y="691"/>
                </a:lnTo>
                <a:lnTo>
                  <a:pt x="2832" y="744"/>
                </a:lnTo>
                <a:lnTo>
                  <a:pt x="2834" y="800"/>
                </a:lnTo>
                <a:lnTo>
                  <a:pt x="2834" y="859"/>
                </a:lnTo>
                <a:lnTo>
                  <a:pt x="2834" y="921"/>
                </a:lnTo>
                <a:lnTo>
                  <a:pt x="2830" y="986"/>
                </a:lnTo>
                <a:lnTo>
                  <a:pt x="2826" y="1053"/>
                </a:lnTo>
                <a:lnTo>
                  <a:pt x="2820" y="1119"/>
                </a:lnTo>
                <a:lnTo>
                  <a:pt x="2810" y="1189"/>
                </a:lnTo>
                <a:lnTo>
                  <a:pt x="2798" y="1260"/>
                </a:lnTo>
                <a:lnTo>
                  <a:pt x="2784" y="1332"/>
                </a:lnTo>
                <a:lnTo>
                  <a:pt x="2767" y="1405"/>
                </a:lnTo>
                <a:lnTo>
                  <a:pt x="2745" y="1476"/>
                </a:lnTo>
                <a:lnTo>
                  <a:pt x="2722" y="1549"/>
                </a:lnTo>
                <a:lnTo>
                  <a:pt x="2708" y="1584"/>
                </a:lnTo>
                <a:lnTo>
                  <a:pt x="2694" y="1622"/>
                </a:lnTo>
                <a:lnTo>
                  <a:pt x="2679" y="1657"/>
                </a:lnTo>
                <a:lnTo>
                  <a:pt x="2661" y="1693"/>
                </a:lnTo>
                <a:lnTo>
                  <a:pt x="2644" y="1727"/>
                </a:lnTo>
                <a:lnTo>
                  <a:pt x="2626" y="1763"/>
                </a:lnTo>
                <a:lnTo>
                  <a:pt x="2606" y="1797"/>
                </a:lnTo>
                <a:lnTo>
                  <a:pt x="2584" y="1832"/>
                </a:lnTo>
                <a:lnTo>
                  <a:pt x="2562" y="1866"/>
                </a:lnTo>
                <a:lnTo>
                  <a:pt x="2539" y="1899"/>
                </a:lnTo>
                <a:lnTo>
                  <a:pt x="2516" y="1933"/>
                </a:lnTo>
                <a:lnTo>
                  <a:pt x="2489" y="1966"/>
                </a:lnTo>
                <a:lnTo>
                  <a:pt x="2463" y="1997"/>
                </a:lnTo>
                <a:lnTo>
                  <a:pt x="2434" y="2029"/>
                </a:lnTo>
                <a:lnTo>
                  <a:pt x="2404" y="2060"/>
                </a:lnTo>
                <a:lnTo>
                  <a:pt x="2373" y="2090"/>
                </a:lnTo>
                <a:lnTo>
                  <a:pt x="2342" y="2119"/>
                </a:lnTo>
                <a:lnTo>
                  <a:pt x="2308" y="2149"/>
                </a:lnTo>
                <a:lnTo>
                  <a:pt x="2308" y="21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1"/>
            <a:ext cx="6697916" cy="322321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88933"/>
            <a:ext cx="3392313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8447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on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8054CE9-CE73-4C1C-B622-2B9B6D495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1219201"/>
            <a:ext cx="8447313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9FAA2213-F9EB-4B9E-9087-6DF44E867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55DCE0E-A1D2-4C8E-9A9A-214AC842758F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710BD84-4120-451E-BAD2-A0050324F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3916657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8CD1F85-543B-4C41-B7A0-81B722E1D2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4" y="1219201"/>
            <a:ext cx="4153807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CD82F8-FF1A-4B7A-A872-D660B06D7B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851" y="1219199"/>
            <a:ext cx="4153806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A9C8E601-A8BB-48DF-9309-473C0A64B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C60F6DE-202C-4345-9E1B-448AF573471B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A49115D4-46FE-4144-9D45-9EDA06405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783010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eft Arrow 11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9640865" y="1221598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DD30C56-151A-443C-B575-7E523D3376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3" y="1219201"/>
            <a:ext cx="5060784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EDEA44BC-BD44-43D3-B586-BDECF8A9E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2DD3A3-0FB3-4FDB-8E24-3B31F9AF1C89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8C1B1BF-35AE-4435-B335-5397400CF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304931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985" y="1887523"/>
            <a:ext cx="8633222" cy="1975607"/>
          </a:xfrm>
        </p:spPr>
        <p:txBody>
          <a:bodyPr anchor="t" anchorCtr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5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5985" y="3867894"/>
            <a:ext cx="8633222" cy="763877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Verdana" panose="020B0604030504040204" pitchFamily="34" charset="0"/>
              <a:buNone/>
              <a:tabLst/>
              <a:defRPr sz="2250" b="0">
                <a:solidFill>
                  <a:schemeClr val="tx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Date &amp; </a:t>
            </a:r>
            <a:r>
              <a:rPr lang="en-GB" noProof="0" dirty="0" err="1"/>
              <a:t>Firstname</a:t>
            </a:r>
            <a:r>
              <a:rPr lang="en-GB" noProof="0" dirty="0"/>
              <a:t>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  <p:grpSp>
        <p:nvGrpSpPr>
          <p:cNvPr id="5" name="Ray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140667" y="547887"/>
            <a:ext cx="2846296" cy="1242137"/>
            <a:chOff x="2187936" y="908720"/>
            <a:chExt cx="2146016" cy="936532"/>
          </a:xfrm>
          <a:solidFill>
            <a:schemeClr val="accent4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15" name="Päivämäärän paikkamerkki 14">
            <a:extLst>
              <a:ext uri="{FF2B5EF4-FFF2-40B4-BE49-F238E27FC236}">
                <a16:creationId xmlns:a16="http://schemas.microsoft.com/office/drawing/2014/main" id="{91694F22-65CC-6C48-8809-DCFD8FC73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3E8A-1437-4F5A-9E90-34FC8420582F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17" name="Dian numeron paikkamerkki 16">
            <a:extLst>
              <a:ext uri="{FF2B5EF4-FFF2-40B4-BE49-F238E27FC236}">
                <a16:creationId xmlns:a16="http://schemas.microsoft.com/office/drawing/2014/main" id="{085BFC6C-6D67-4043-AD0B-7767B31B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5C7B0CB1-AB90-8940-9298-3C95304C08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127163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2">
    <p:bg>
      <p:bgPr>
        <a:solidFill>
          <a:srgbClr val="01A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985" y="1887523"/>
            <a:ext cx="8633222" cy="1975607"/>
          </a:xfrm>
        </p:spPr>
        <p:txBody>
          <a:bodyPr anchor="t" anchorCtr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5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5985" y="3867894"/>
            <a:ext cx="8633222" cy="763877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Verdana" panose="020B0604030504040204" pitchFamily="34" charset="0"/>
              <a:buNone/>
              <a:tabLst/>
              <a:defRPr sz="2250" b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Date &amp; </a:t>
            </a:r>
            <a:r>
              <a:rPr lang="en-GB" noProof="0" dirty="0" err="1"/>
              <a:t>Firstname</a:t>
            </a:r>
            <a:r>
              <a:rPr lang="en-GB" noProof="0" dirty="0"/>
              <a:t>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  <p:grpSp>
        <p:nvGrpSpPr>
          <p:cNvPr id="5" name="Ray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140667" y="547887"/>
            <a:ext cx="2846296" cy="1242137"/>
            <a:chOff x="2187936" y="908720"/>
            <a:chExt cx="2146016" cy="936532"/>
          </a:xfrm>
          <a:solidFill>
            <a:srgbClr val="FEF200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CF397C27-9B86-2F45-A845-77A35D00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1E992-8715-4155-9BC2-2B8AF20B55B8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BC8F757F-197E-5E42-8AFC-F7CFFA37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Alatunnisteen paikkamerkki 8">
            <a:extLst>
              <a:ext uri="{FF2B5EF4-FFF2-40B4-BE49-F238E27FC236}">
                <a16:creationId xmlns:a16="http://schemas.microsoft.com/office/drawing/2014/main" id="{744DB4CD-524A-EA49-9910-8BD0940B01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027920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3">
    <p:bg>
      <p:bgPr>
        <a:solidFill>
          <a:srgbClr val="4BB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985" y="1887523"/>
            <a:ext cx="8633222" cy="1975607"/>
          </a:xfrm>
        </p:spPr>
        <p:txBody>
          <a:bodyPr anchor="t" anchorCtr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5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5985" y="3867894"/>
            <a:ext cx="8633222" cy="763877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Verdana" panose="020B0604030504040204" pitchFamily="34" charset="0"/>
              <a:buNone/>
              <a:tabLst/>
              <a:defRPr sz="2250" b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Date &amp; </a:t>
            </a:r>
            <a:r>
              <a:rPr lang="en-GB" noProof="0" dirty="0" err="1"/>
              <a:t>Firstname</a:t>
            </a:r>
            <a:r>
              <a:rPr lang="en-GB" noProof="0" dirty="0"/>
              <a:t>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  <p:grpSp>
        <p:nvGrpSpPr>
          <p:cNvPr id="5" name="Ray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140667" y="547887"/>
            <a:ext cx="2846296" cy="1242137"/>
            <a:chOff x="2187936" y="908720"/>
            <a:chExt cx="2146016" cy="936532"/>
          </a:xfrm>
          <a:solidFill>
            <a:srgbClr val="FFFF00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AF0C9553-AE33-FE4E-B669-308058592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F6E-7B3C-4123-856E-93D0F7359CF3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52277156-7272-5B48-B941-4C41AA0C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Alatunnisteen paikkamerkki 8">
            <a:extLst>
              <a:ext uri="{FF2B5EF4-FFF2-40B4-BE49-F238E27FC236}">
                <a16:creationId xmlns:a16="http://schemas.microsoft.com/office/drawing/2014/main" id="{C936234D-37BC-344F-A4F3-3C33957064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6186461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1">
    <p:bg>
      <p:bgPr>
        <a:solidFill>
          <a:srgbClr val="01A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595" y="2123062"/>
            <a:ext cx="4321514" cy="1553993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1595" y="3647871"/>
            <a:ext cx="4321514" cy="77334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58" name="Picture Placeholder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725" y="0"/>
            <a:ext cx="4486275" cy="51435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29" name="Ray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397256" y="1027231"/>
            <a:ext cx="1770194" cy="772522"/>
            <a:chOff x="1980609" y="1369641"/>
            <a:chExt cx="2360259" cy="1030029"/>
          </a:xfrm>
          <a:solidFill>
            <a:srgbClr val="FEF200"/>
          </a:solidFill>
        </p:grpSpPr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579581" y="1638383"/>
              <a:ext cx="761287" cy="761287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1980609" y="1638383"/>
              <a:ext cx="761287" cy="761287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3055579" y="1369641"/>
              <a:ext cx="203130" cy="870941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20" name="Päivämäärän paikkamerkki 19">
            <a:extLst>
              <a:ext uri="{FF2B5EF4-FFF2-40B4-BE49-F238E27FC236}">
                <a16:creationId xmlns:a16="http://schemas.microsoft.com/office/drawing/2014/main" id="{0566FFFB-DCB0-AE48-AD49-F31415B2CB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5CB0F8-02D4-46E9-AF11-2512D30A3B73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21" name="Alatunnisteen paikkamerkki 20">
            <a:extLst>
              <a:ext uri="{FF2B5EF4-FFF2-40B4-BE49-F238E27FC236}">
                <a16:creationId xmlns:a16="http://schemas.microsoft.com/office/drawing/2014/main" id="{89D33559-35CE-6244-AFEA-34E4263E62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  <p:sp>
        <p:nvSpPr>
          <p:cNvPr id="22" name="Dian numeron paikkamerkki 21">
            <a:extLst>
              <a:ext uri="{FF2B5EF4-FFF2-40B4-BE49-F238E27FC236}">
                <a16:creationId xmlns:a16="http://schemas.microsoft.com/office/drawing/2014/main" id="{93EB959D-90FD-F444-B54F-CB32040AE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8950037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bg>
      <p:bgPr>
        <a:solidFill>
          <a:srgbClr val="4BB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595" y="2123062"/>
            <a:ext cx="4321514" cy="1553993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1595" y="3647871"/>
            <a:ext cx="4321514" cy="773349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Verdana" panose="020B060403050404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58" name="Picture Placeholder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725" y="0"/>
            <a:ext cx="4486275" cy="51435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29" name="Ray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397256" y="1027231"/>
            <a:ext cx="1770194" cy="772522"/>
            <a:chOff x="1980609" y="1369641"/>
            <a:chExt cx="2360259" cy="1030029"/>
          </a:xfrm>
          <a:solidFill>
            <a:srgbClr val="FEF200"/>
          </a:solidFill>
        </p:grpSpPr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579581" y="1638383"/>
              <a:ext cx="761287" cy="761287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1980609" y="1638383"/>
              <a:ext cx="761287" cy="761287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3055579" y="1369641"/>
              <a:ext cx="203130" cy="870941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8" name="Päivämäärän paikkamerkki 7">
            <a:extLst>
              <a:ext uri="{FF2B5EF4-FFF2-40B4-BE49-F238E27FC236}">
                <a16:creationId xmlns:a16="http://schemas.microsoft.com/office/drawing/2014/main" id="{35AC5D3C-37C0-2148-95F3-62ECD45238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FDB1EC-949D-4938-A456-523655239463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9" name="Alatunnisteen paikkamerkki 8">
            <a:extLst>
              <a:ext uri="{FF2B5EF4-FFF2-40B4-BE49-F238E27FC236}">
                <a16:creationId xmlns:a16="http://schemas.microsoft.com/office/drawing/2014/main" id="{D470B67B-A6CB-1846-8D3F-CE5AC61630F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  <p:sp>
        <p:nvSpPr>
          <p:cNvPr id="13" name="Dian numeron paikkamerkki 12">
            <a:extLst>
              <a:ext uri="{FF2B5EF4-FFF2-40B4-BE49-F238E27FC236}">
                <a16:creationId xmlns:a16="http://schemas.microsoft.com/office/drawing/2014/main" id="{16793E01-5E8F-4C41-BCBF-4E99F8C3AD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65295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4">
    <p:bg>
      <p:bgPr>
        <a:solidFill>
          <a:srgbClr val="4BB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595" y="2123062"/>
            <a:ext cx="4321514" cy="1553993"/>
          </a:xfrm>
          <a:noFill/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1595" y="3647871"/>
            <a:ext cx="4321514" cy="773349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Verdana" panose="020B060403050404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pic>
        <p:nvPicPr>
          <p:cNvPr id="19" name="Kuva 18">
            <a:extLst>
              <a:ext uri="{FF2B5EF4-FFF2-40B4-BE49-F238E27FC236}">
                <a16:creationId xmlns:a16="http://schemas.microsoft.com/office/drawing/2014/main" id="{9C45226E-0903-274D-8A8E-9A86011A2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110" r="3632"/>
          <a:stretch/>
        </p:blipFill>
        <p:spPr>
          <a:xfrm>
            <a:off x="4655820" y="0"/>
            <a:ext cx="4488180" cy="5143500"/>
          </a:xfrm>
          <a:prstGeom prst="rect">
            <a:avLst/>
          </a:prstGeom>
        </p:spPr>
      </p:pic>
      <p:grpSp>
        <p:nvGrpSpPr>
          <p:cNvPr id="29" name="Ray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397256" y="1027231"/>
            <a:ext cx="1770194" cy="772522"/>
            <a:chOff x="1980609" y="1369641"/>
            <a:chExt cx="2360259" cy="1030029"/>
          </a:xfrm>
          <a:solidFill>
            <a:srgbClr val="FFFF00"/>
          </a:solidFill>
        </p:grpSpPr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579581" y="1638383"/>
              <a:ext cx="761287" cy="761287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1980609" y="1638383"/>
              <a:ext cx="761287" cy="761287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3055579" y="1369641"/>
              <a:ext cx="203130" cy="870941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8" name="Päivämäärän paikkamerkki 7">
            <a:extLst>
              <a:ext uri="{FF2B5EF4-FFF2-40B4-BE49-F238E27FC236}">
                <a16:creationId xmlns:a16="http://schemas.microsoft.com/office/drawing/2014/main" id="{606518DD-4A0B-374A-B95A-B2D70E85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EE0C-CDE7-4BE8-9C81-617CF91C95CE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9" name="Alatunnisteen paikkamerkki 8">
            <a:extLst>
              <a:ext uri="{FF2B5EF4-FFF2-40B4-BE49-F238E27FC236}">
                <a16:creationId xmlns:a16="http://schemas.microsoft.com/office/drawing/2014/main" id="{37FD2FCA-366A-6C47-860B-18983629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  <p:sp>
        <p:nvSpPr>
          <p:cNvPr id="13" name="Dian numeron paikkamerkki 12">
            <a:extLst>
              <a:ext uri="{FF2B5EF4-FFF2-40B4-BE49-F238E27FC236}">
                <a16:creationId xmlns:a16="http://schemas.microsoft.com/office/drawing/2014/main" id="{54512610-0643-F246-8937-6F8D3CA1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214796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bg>
      <p:bgPr>
        <a:solidFill>
          <a:srgbClr val="BCB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7725" y="2123062"/>
            <a:ext cx="4321514" cy="1553993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7725" y="3647871"/>
            <a:ext cx="4321514" cy="773349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Verdana" panose="020B060403050404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3B7F70E5-9CE7-D242-B850-9B7935C8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48" r="6846"/>
          <a:stretch/>
        </p:blipFill>
        <p:spPr>
          <a:xfrm>
            <a:off x="0" y="0"/>
            <a:ext cx="4495800" cy="5143500"/>
          </a:xfrm>
          <a:prstGeom prst="rect">
            <a:avLst/>
          </a:prstGeom>
        </p:spPr>
      </p:pic>
      <p:grpSp>
        <p:nvGrpSpPr>
          <p:cNvPr id="29" name="Ray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33386" y="1027231"/>
            <a:ext cx="1770194" cy="772522"/>
            <a:chOff x="1980609" y="1369641"/>
            <a:chExt cx="2360259" cy="1030029"/>
          </a:xfrm>
          <a:solidFill>
            <a:srgbClr val="FFFF00"/>
          </a:solidFill>
        </p:grpSpPr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579581" y="1638383"/>
              <a:ext cx="761287" cy="761287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1980609" y="1638383"/>
              <a:ext cx="761287" cy="761287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3055579" y="1369641"/>
              <a:ext cx="203130" cy="870941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912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white bg/pi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 Arrow 6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631340" y="7143"/>
            <a:ext cx="15316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the shape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2" name="Freeform 11"/>
          <p:cNvSpPr>
            <a:spLocks noEditPoints="1"/>
          </p:cNvSpPr>
          <p:nvPr userDrawn="1"/>
        </p:nvSpPr>
        <p:spPr bwMode="auto">
          <a:xfrm>
            <a:off x="6154967" y="-2639610"/>
            <a:ext cx="8458411" cy="7798876"/>
          </a:xfrm>
          <a:custGeom>
            <a:avLst/>
            <a:gdLst>
              <a:gd name="T0" fmla="*/ 1474 w 3514"/>
              <a:gd name="T1" fmla="*/ 12 h 3240"/>
              <a:gd name="T2" fmla="*/ 978 w 3514"/>
              <a:gd name="T3" fmla="*/ 122 h 3240"/>
              <a:gd name="T4" fmla="*/ 560 w 3514"/>
              <a:gd name="T5" fmla="*/ 327 h 3240"/>
              <a:gd name="T6" fmla="*/ 262 w 3514"/>
              <a:gd name="T7" fmla="*/ 586 h 3240"/>
              <a:gd name="T8" fmla="*/ 143 w 3514"/>
              <a:gd name="T9" fmla="*/ 750 h 3240"/>
              <a:gd name="T10" fmla="*/ 57 w 3514"/>
              <a:gd name="T11" fmla="*/ 930 h 3240"/>
              <a:gd name="T12" fmla="*/ 9 w 3514"/>
              <a:gd name="T13" fmla="*/ 1121 h 3240"/>
              <a:gd name="T14" fmla="*/ 2 w 3514"/>
              <a:gd name="T15" fmla="*/ 1341 h 3240"/>
              <a:gd name="T16" fmla="*/ 76 w 3514"/>
              <a:gd name="T17" fmla="*/ 1698 h 3240"/>
              <a:gd name="T18" fmla="*/ 231 w 3514"/>
              <a:gd name="T19" fmla="*/ 1977 h 3240"/>
              <a:gd name="T20" fmla="*/ 369 w 3514"/>
              <a:gd name="T21" fmla="*/ 2130 h 3240"/>
              <a:gd name="T22" fmla="*/ 541 w 3514"/>
              <a:gd name="T23" fmla="*/ 2273 h 3240"/>
              <a:gd name="T24" fmla="*/ 876 w 3514"/>
              <a:gd name="T25" fmla="*/ 2473 h 3240"/>
              <a:gd name="T26" fmla="*/ 1105 w 3514"/>
              <a:gd name="T27" fmla="*/ 2555 h 3240"/>
              <a:gd name="T28" fmla="*/ 1108 w 3514"/>
              <a:gd name="T29" fmla="*/ 2559 h 3240"/>
              <a:gd name="T30" fmla="*/ 905 w 3514"/>
              <a:gd name="T31" fmla="*/ 3201 h 3240"/>
              <a:gd name="T32" fmla="*/ 1311 w 3514"/>
              <a:gd name="T33" fmla="*/ 2921 h 3240"/>
              <a:gd name="T34" fmla="*/ 1728 w 3514"/>
              <a:gd name="T35" fmla="*/ 2691 h 3240"/>
              <a:gd name="T36" fmla="*/ 1857 w 3514"/>
              <a:gd name="T37" fmla="*/ 2651 h 3240"/>
              <a:gd name="T38" fmla="*/ 2147 w 3514"/>
              <a:gd name="T39" fmla="*/ 2626 h 3240"/>
              <a:gd name="T40" fmla="*/ 2409 w 3514"/>
              <a:gd name="T41" fmla="*/ 2570 h 3240"/>
              <a:gd name="T42" fmla="*/ 2851 w 3514"/>
              <a:gd name="T43" fmla="*/ 2383 h 3240"/>
              <a:gd name="T44" fmla="*/ 3179 w 3514"/>
              <a:gd name="T45" fmla="*/ 2118 h 3240"/>
              <a:gd name="T46" fmla="*/ 3396 w 3514"/>
              <a:gd name="T47" fmla="*/ 1804 h 3240"/>
              <a:gd name="T48" fmla="*/ 3503 w 3514"/>
              <a:gd name="T49" fmla="*/ 1474 h 3240"/>
              <a:gd name="T50" fmla="*/ 3512 w 3514"/>
              <a:gd name="T51" fmla="*/ 1267 h 3240"/>
              <a:gd name="T52" fmla="*/ 3483 w 3514"/>
              <a:gd name="T53" fmla="*/ 1073 h 3240"/>
              <a:gd name="T54" fmla="*/ 3416 w 3514"/>
              <a:gd name="T55" fmla="*/ 887 h 3240"/>
              <a:gd name="T56" fmla="*/ 3297 w 3514"/>
              <a:gd name="T57" fmla="*/ 685 h 3240"/>
              <a:gd name="T58" fmla="*/ 2995 w 3514"/>
              <a:gd name="T59" fmla="*/ 386 h 3240"/>
              <a:gd name="T60" fmla="*/ 2590 w 3514"/>
              <a:gd name="T61" fmla="*/ 161 h 3240"/>
              <a:gd name="T62" fmla="*/ 2102 w 3514"/>
              <a:gd name="T63" fmla="*/ 28 h 3240"/>
              <a:gd name="T64" fmla="*/ 2308 w 3514"/>
              <a:gd name="T65" fmla="*/ 2149 h 3240"/>
              <a:gd name="T66" fmla="*/ 2021 w 3514"/>
              <a:gd name="T67" fmla="*/ 2310 h 3240"/>
              <a:gd name="T68" fmla="*/ 1686 w 3514"/>
              <a:gd name="T69" fmla="*/ 2381 h 3240"/>
              <a:gd name="T70" fmla="*/ 1500 w 3514"/>
              <a:gd name="T71" fmla="*/ 2307 h 3240"/>
              <a:gd name="T72" fmla="*/ 1914 w 3514"/>
              <a:gd name="T73" fmla="*/ 1629 h 3240"/>
              <a:gd name="T74" fmla="*/ 1724 w 3514"/>
              <a:gd name="T75" fmla="*/ 1721 h 3240"/>
              <a:gd name="T76" fmla="*/ 1389 w 3514"/>
              <a:gd name="T77" fmla="*/ 2035 h 3240"/>
              <a:gd name="T78" fmla="*/ 1107 w 3514"/>
              <a:gd name="T79" fmla="*/ 2302 h 3240"/>
              <a:gd name="T80" fmla="*/ 922 w 3514"/>
              <a:gd name="T81" fmla="*/ 2195 h 3240"/>
              <a:gd name="T82" fmla="*/ 763 w 3514"/>
              <a:gd name="T83" fmla="*/ 2023 h 3240"/>
              <a:gd name="T84" fmla="*/ 645 w 3514"/>
              <a:gd name="T85" fmla="*/ 1760 h 3240"/>
              <a:gd name="T86" fmla="*/ 622 w 3514"/>
              <a:gd name="T87" fmla="*/ 1473 h 3240"/>
              <a:gd name="T88" fmla="*/ 688 w 3514"/>
              <a:gd name="T89" fmla="*/ 1187 h 3240"/>
              <a:gd name="T90" fmla="*/ 840 w 3514"/>
              <a:gd name="T91" fmla="*/ 929 h 3240"/>
              <a:gd name="T92" fmla="*/ 1018 w 3514"/>
              <a:gd name="T93" fmla="*/ 758 h 3240"/>
              <a:gd name="T94" fmla="*/ 1223 w 3514"/>
              <a:gd name="T95" fmla="*/ 639 h 3240"/>
              <a:gd name="T96" fmla="*/ 1437 w 3514"/>
              <a:gd name="T97" fmla="*/ 567 h 3240"/>
              <a:gd name="T98" fmla="*/ 1840 w 3514"/>
              <a:gd name="T99" fmla="*/ 518 h 3240"/>
              <a:gd name="T100" fmla="*/ 2263 w 3514"/>
              <a:gd name="T101" fmla="*/ 507 h 3240"/>
              <a:gd name="T102" fmla="*/ 2604 w 3514"/>
              <a:gd name="T103" fmla="*/ 460 h 3240"/>
              <a:gd name="T104" fmla="*/ 2804 w 3514"/>
              <a:gd name="T105" fmla="*/ 460 h 3240"/>
              <a:gd name="T106" fmla="*/ 2834 w 3514"/>
              <a:gd name="T107" fmla="*/ 800 h 3240"/>
              <a:gd name="T108" fmla="*/ 2810 w 3514"/>
              <a:gd name="T109" fmla="*/ 1189 h 3240"/>
              <a:gd name="T110" fmla="*/ 2708 w 3514"/>
              <a:gd name="T111" fmla="*/ 1584 h 3240"/>
              <a:gd name="T112" fmla="*/ 2606 w 3514"/>
              <a:gd name="T113" fmla="*/ 1797 h 3240"/>
              <a:gd name="T114" fmla="*/ 2463 w 3514"/>
              <a:gd name="T115" fmla="*/ 1997 h 3240"/>
              <a:gd name="T116" fmla="*/ 2308 w 3514"/>
              <a:gd name="T117" fmla="*/ 2149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4" h="3240">
                <a:moveTo>
                  <a:pt x="1834" y="2"/>
                </a:moveTo>
                <a:lnTo>
                  <a:pt x="1834" y="2"/>
                </a:lnTo>
                <a:lnTo>
                  <a:pt x="1742" y="0"/>
                </a:lnTo>
                <a:lnTo>
                  <a:pt x="1651" y="0"/>
                </a:lnTo>
                <a:lnTo>
                  <a:pt x="1562" y="5"/>
                </a:lnTo>
                <a:lnTo>
                  <a:pt x="1474" y="12"/>
                </a:lnTo>
                <a:lnTo>
                  <a:pt x="1387" y="23"/>
                </a:lnTo>
                <a:lnTo>
                  <a:pt x="1302" y="37"/>
                </a:lnTo>
                <a:lnTo>
                  <a:pt x="1218" y="54"/>
                </a:lnTo>
                <a:lnTo>
                  <a:pt x="1136" y="74"/>
                </a:lnTo>
                <a:lnTo>
                  <a:pt x="1057" y="98"/>
                </a:lnTo>
                <a:lnTo>
                  <a:pt x="978" y="122"/>
                </a:lnTo>
                <a:lnTo>
                  <a:pt x="902" y="150"/>
                </a:lnTo>
                <a:lnTo>
                  <a:pt x="829" y="181"/>
                </a:lnTo>
                <a:lnTo>
                  <a:pt x="758" y="214"/>
                </a:lnTo>
                <a:lnTo>
                  <a:pt x="690" y="250"/>
                </a:lnTo>
                <a:lnTo>
                  <a:pt x="623" y="288"/>
                </a:lnTo>
                <a:lnTo>
                  <a:pt x="560" y="327"/>
                </a:lnTo>
                <a:lnTo>
                  <a:pt x="499" y="371"/>
                </a:lnTo>
                <a:lnTo>
                  <a:pt x="440" y="415"/>
                </a:lnTo>
                <a:lnTo>
                  <a:pt x="386" y="462"/>
                </a:lnTo>
                <a:lnTo>
                  <a:pt x="333" y="510"/>
                </a:lnTo>
                <a:lnTo>
                  <a:pt x="285" y="561"/>
                </a:lnTo>
                <a:lnTo>
                  <a:pt x="262" y="586"/>
                </a:lnTo>
                <a:lnTo>
                  <a:pt x="240" y="612"/>
                </a:lnTo>
                <a:lnTo>
                  <a:pt x="219" y="640"/>
                </a:lnTo>
                <a:lnTo>
                  <a:pt x="198" y="667"/>
                </a:lnTo>
                <a:lnTo>
                  <a:pt x="180" y="695"/>
                </a:lnTo>
                <a:lnTo>
                  <a:pt x="161" y="722"/>
                </a:lnTo>
                <a:lnTo>
                  <a:pt x="143" y="750"/>
                </a:lnTo>
                <a:lnTo>
                  <a:pt x="127" y="780"/>
                </a:lnTo>
                <a:lnTo>
                  <a:pt x="110" y="809"/>
                </a:lnTo>
                <a:lnTo>
                  <a:pt x="96" y="839"/>
                </a:lnTo>
                <a:lnTo>
                  <a:pt x="82" y="868"/>
                </a:lnTo>
                <a:lnTo>
                  <a:pt x="70" y="899"/>
                </a:lnTo>
                <a:lnTo>
                  <a:pt x="57" y="930"/>
                </a:lnTo>
                <a:lnTo>
                  <a:pt x="47" y="961"/>
                </a:lnTo>
                <a:lnTo>
                  <a:pt x="37" y="992"/>
                </a:lnTo>
                <a:lnTo>
                  <a:pt x="29" y="1023"/>
                </a:lnTo>
                <a:lnTo>
                  <a:pt x="22" y="1056"/>
                </a:lnTo>
                <a:lnTo>
                  <a:pt x="16" y="1088"/>
                </a:lnTo>
                <a:lnTo>
                  <a:pt x="9" y="1121"/>
                </a:lnTo>
                <a:lnTo>
                  <a:pt x="6" y="1153"/>
                </a:lnTo>
                <a:lnTo>
                  <a:pt x="3" y="1186"/>
                </a:lnTo>
                <a:lnTo>
                  <a:pt x="0" y="1220"/>
                </a:lnTo>
                <a:lnTo>
                  <a:pt x="0" y="1220"/>
                </a:lnTo>
                <a:lnTo>
                  <a:pt x="0" y="1280"/>
                </a:lnTo>
                <a:lnTo>
                  <a:pt x="2" y="1341"/>
                </a:lnTo>
                <a:lnTo>
                  <a:pt x="6" y="1401"/>
                </a:lnTo>
                <a:lnTo>
                  <a:pt x="14" y="1462"/>
                </a:lnTo>
                <a:lnTo>
                  <a:pt x="25" y="1521"/>
                </a:lnTo>
                <a:lnTo>
                  <a:pt x="39" y="1581"/>
                </a:lnTo>
                <a:lnTo>
                  <a:pt x="56" y="1640"/>
                </a:lnTo>
                <a:lnTo>
                  <a:pt x="76" y="1698"/>
                </a:lnTo>
                <a:lnTo>
                  <a:pt x="101" y="1756"/>
                </a:lnTo>
                <a:lnTo>
                  <a:pt x="127" y="1812"/>
                </a:lnTo>
                <a:lnTo>
                  <a:pt x="158" y="1868"/>
                </a:lnTo>
                <a:lnTo>
                  <a:pt x="192" y="1922"/>
                </a:lnTo>
                <a:lnTo>
                  <a:pt x="212" y="1950"/>
                </a:lnTo>
                <a:lnTo>
                  <a:pt x="231" y="1977"/>
                </a:lnTo>
                <a:lnTo>
                  <a:pt x="251" y="2003"/>
                </a:lnTo>
                <a:lnTo>
                  <a:pt x="273" y="2029"/>
                </a:lnTo>
                <a:lnTo>
                  <a:pt x="296" y="2054"/>
                </a:lnTo>
                <a:lnTo>
                  <a:pt x="319" y="2080"/>
                </a:lnTo>
                <a:lnTo>
                  <a:pt x="344" y="2105"/>
                </a:lnTo>
                <a:lnTo>
                  <a:pt x="369" y="2130"/>
                </a:lnTo>
                <a:lnTo>
                  <a:pt x="369" y="2130"/>
                </a:lnTo>
                <a:lnTo>
                  <a:pt x="403" y="2161"/>
                </a:lnTo>
                <a:lnTo>
                  <a:pt x="439" y="2190"/>
                </a:lnTo>
                <a:lnTo>
                  <a:pt x="473" y="2220"/>
                </a:lnTo>
                <a:lnTo>
                  <a:pt x="507" y="2246"/>
                </a:lnTo>
                <a:lnTo>
                  <a:pt x="541" y="2273"/>
                </a:lnTo>
                <a:lnTo>
                  <a:pt x="574" y="2297"/>
                </a:lnTo>
                <a:lnTo>
                  <a:pt x="639" y="2342"/>
                </a:lnTo>
                <a:lnTo>
                  <a:pt x="702" y="2381"/>
                </a:lnTo>
                <a:lnTo>
                  <a:pt x="764" y="2415"/>
                </a:lnTo>
                <a:lnTo>
                  <a:pt x="822" y="2446"/>
                </a:lnTo>
                <a:lnTo>
                  <a:pt x="876" y="2473"/>
                </a:lnTo>
                <a:lnTo>
                  <a:pt x="925" y="2494"/>
                </a:lnTo>
                <a:lnTo>
                  <a:pt x="969" y="2511"/>
                </a:lnTo>
                <a:lnTo>
                  <a:pt x="1009" y="2527"/>
                </a:lnTo>
                <a:lnTo>
                  <a:pt x="1042" y="2538"/>
                </a:lnTo>
                <a:lnTo>
                  <a:pt x="1088" y="2552"/>
                </a:lnTo>
                <a:lnTo>
                  <a:pt x="1105" y="2555"/>
                </a:lnTo>
                <a:lnTo>
                  <a:pt x="1105" y="2555"/>
                </a:lnTo>
                <a:lnTo>
                  <a:pt x="1108" y="2556"/>
                </a:lnTo>
                <a:lnTo>
                  <a:pt x="1108" y="2558"/>
                </a:lnTo>
                <a:lnTo>
                  <a:pt x="1108" y="2558"/>
                </a:lnTo>
                <a:lnTo>
                  <a:pt x="1108" y="2559"/>
                </a:lnTo>
                <a:lnTo>
                  <a:pt x="1108" y="2559"/>
                </a:lnTo>
                <a:lnTo>
                  <a:pt x="1107" y="2561"/>
                </a:lnTo>
                <a:lnTo>
                  <a:pt x="1107" y="2561"/>
                </a:lnTo>
                <a:lnTo>
                  <a:pt x="586" y="3240"/>
                </a:lnTo>
                <a:lnTo>
                  <a:pt x="857" y="3240"/>
                </a:lnTo>
                <a:lnTo>
                  <a:pt x="857" y="3240"/>
                </a:lnTo>
                <a:lnTo>
                  <a:pt x="905" y="3201"/>
                </a:lnTo>
                <a:lnTo>
                  <a:pt x="961" y="3159"/>
                </a:lnTo>
                <a:lnTo>
                  <a:pt x="1023" y="3114"/>
                </a:lnTo>
                <a:lnTo>
                  <a:pt x="1091" y="3066"/>
                </a:lnTo>
                <a:lnTo>
                  <a:pt x="1163" y="3018"/>
                </a:lnTo>
                <a:lnTo>
                  <a:pt x="1237" y="2969"/>
                </a:lnTo>
                <a:lnTo>
                  <a:pt x="1311" y="2921"/>
                </a:lnTo>
                <a:lnTo>
                  <a:pt x="1387" y="2874"/>
                </a:lnTo>
                <a:lnTo>
                  <a:pt x="1463" y="2829"/>
                </a:lnTo>
                <a:lnTo>
                  <a:pt x="1536" y="2789"/>
                </a:lnTo>
                <a:lnTo>
                  <a:pt x="1606" y="2750"/>
                </a:lnTo>
                <a:lnTo>
                  <a:pt x="1669" y="2718"/>
                </a:lnTo>
                <a:lnTo>
                  <a:pt x="1728" y="2691"/>
                </a:lnTo>
                <a:lnTo>
                  <a:pt x="1781" y="2670"/>
                </a:lnTo>
                <a:lnTo>
                  <a:pt x="1803" y="2662"/>
                </a:lnTo>
                <a:lnTo>
                  <a:pt x="1824" y="2657"/>
                </a:lnTo>
                <a:lnTo>
                  <a:pt x="1841" y="2652"/>
                </a:lnTo>
                <a:lnTo>
                  <a:pt x="1857" y="2651"/>
                </a:lnTo>
                <a:lnTo>
                  <a:pt x="1857" y="2651"/>
                </a:lnTo>
                <a:lnTo>
                  <a:pt x="1908" y="2649"/>
                </a:lnTo>
                <a:lnTo>
                  <a:pt x="1958" y="2646"/>
                </a:lnTo>
                <a:lnTo>
                  <a:pt x="2006" y="2643"/>
                </a:lnTo>
                <a:lnTo>
                  <a:pt x="2054" y="2639"/>
                </a:lnTo>
                <a:lnTo>
                  <a:pt x="2100" y="2632"/>
                </a:lnTo>
                <a:lnTo>
                  <a:pt x="2147" y="2626"/>
                </a:lnTo>
                <a:lnTo>
                  <a:pt x="2193" y="2618"/>
                </a:lnTo>
                <a:lnTo>
                  <a:pt x="2238" y="2611"/>
                </a:lnTo>
                <a:lnTo>
                  <a:pt x="2282" y="2601"/>
                </a:lnTo>
                <a:lnTo>
                  <a:pt x="2325" y="2592"/>
                </a:lnTo>
                <a:lnTo>
                  <a:pt x="2369" y="2581"/>
                </a:lnTo>
                <a:lnTo>
                  <a:pt x="2409" y="2570"/>
                </a:lnTo>
                <a:lnTo>
                  <a:pt x="2491" y="2545"/>
                </a:lnTo>
                <a:lnTo>
                  <a:pt x="2568" y="2518"/>
                </a:lnTo>
                <a:lnTo>
                  <a:pt x="2644" y="2488"/>
                </a:lnTo>
                <a:lnTo>
                  <a:pt x="2716" y="2454"/>
                </a:lnTo>
                <a:lnTo>
                  <a:pt x="2784" y="2420"/>
                </a:lnTo>
                <a:lnTo>
                  <a:pt x="2851" y="2383"/>
                </a:lnTo>
                <a:lnTo>
                  <a:pt x="2913" y="2342"/>
                </a:lnTo>
                <a:lnTo>
                  <a:pt x="2971" y="2301"/>
                </a:lnTo>
                <a:lnTo>
                  <a:pt x="3029" y="2257"/>
                </a:lnTo>
                <a:lnTo>
                  <a:pt x="3082" y="2212"/>
                </a:lnTo>
                <a:lnTo>
                  <a:pt x="3133" y="2166"/>
                </a:lnTo>
                <a:lnTo>
                  <a:pt x="3179" y="2118"/>
                </a:lnTo>
                <a:lnTo>
                  <a:pt x="3223" y="2068"/>
                </a:lnTo>
                <a:lnTo>
                  <a:pt x="3264" y="2017"/>
                </a:lnTo>
                <a:lnTo>
                  <a:pt x="3302" y="1964"/>
                </a:lnTo>
                <a:lnTo>
                  <a:pt x="3337" y="1911"/>
                </a:lnTo>
                <a:lnTo>
                  <a:pt x="3368" y="1859"/>
                </a:lnTo>
                <a:lnTo>
                  <a:pt x="3396" y="1804"/>
                </a:lnTo>
                <a:lnTo>
                  <a:pt x="3423" y="1750"/>
                </a:lnTo>
                <a:lnTo>
                  <a:pt x="3444" y="1694"/>
                </a:lnTo>
                <a:lnTo>
                  <a:pt x="3464" y="1640"/>
                </a:lnTo>
                <a:lnTo>
                  <a:pt x="3480" y="1584"/>
                </a:lnTo>
                <a:lnTo>
                  <a:pt x="3492" y="1530"/>
                </a:lnTo>
                <a:lnTo>
                  <a:pt x="3503" y="1474"/>
                </a:lnTo>
                <a:lnTo>
                  <a:pt x="3509" y="1420"/>
                </a:lnTo>
                <a:lnTo>
                  <a:pt x="3514" y="1366"/>
                </a:lnTo>
                <a:lnTo>
                  <a:pt x="3514" y="1366"/>
                </a:lnTo>
                <a:lnTo>
                  <a:pt x="3514" y="1333"/>
                </a:lnTo>
                <a:lnTo>
                  <a:pt x="3514" y="1299"/>
                </a:lnTo>
                <a:lnTo>
                  <a:pt x="3512" y="1267"/>
                </a:lnTo>
                <a:lnTo>
                  <a:pt x="3511" y="1234"/>
                </a:lnTo>
                <a:lnTo>
                  <a:pt x="3508" y="1201"/>
                </a:lnTo>
                <a:lnTo>
                  <a:pt x="3503" y="1169"/>
                </a:lnTo>
                <a:lnTo>
                  <a:pt x="3497" y="1136"/>
                </a:lnTo>
                <a:lnTo>
                  <a:pt x="3491" y="1104"/>
                </a:lnTo>
                <a:lnTo>
                  <a:pt x="3483" y="1073"/>
                </a:lnTo>
                <a:lnTo>
                  <a:pt x="3474" y="1040"/>
                </a:lnTo>
                <a:lnTo>
                  <a:pt x="3464" y="1009"/>
                </a:lnTo>
                <a:lnTo>
                  <a:pt x="3454" y="978"/>
                </a:lnTo>
                <a:lnTo>
                  <a:pt x="3443" y="947"/>
                </a:lnTo>
                <a:lnTo>
                  <a:pt x="3430" y="918"/>
                </a:lnTo>
                <a:lnTo>
                  <a:pt x="3416" y="887"/>
                </a:lnTo>
                <a:lnTo>
                  <a:pt x="3402" y="857"/>
                </a:lnTo>
                <a:lnTo>
                  <a:pt x="3387" y="828"/>
                </a:lnTo>
                <a:lnTo>
                  <a:pt x="3370" y="798"/>
                </a:lnTo>
                <a:lnTo>
                  <a:pt x="3353" y="770"/>
                </a:lnTo>
                <a:lnTo>
                  <a:pt x="3336" y="741"/>
                </a:lnTo>
                <a:lnTo>
                  <a:pt x="3297" y="685"/>
                </a:lnTo>
                <a:lnTo>
                  <a:pt x="3254" y="631"/>
                </a:lnTo>
                <a:lnTo>
                  <a:pt x="3209" y="578"/>
                </a:lnTo>
                <a:lnTo>
                  <a:pt x="3161" y="529"/>
                </a:lnTo>
                <a:lnTo>
                  <a:pt x="3108" y="479"/>
                </a:lnTo>
                <a:lnTo>
                  <a:pt x="3054" y="431"/>
                </a:lnTo>
                <a:lnTo>
                  <a:pt x="2995" y="386"/>
                </a:lnTo>
                <a:lnTo>
                  <a:pt x="2934" y="343"/>
                </a:lnTo>
                <a:lnTo>
                  <a:pt x="2871" y="302"/>
                </a:lnTo>
                <a:lnTo>
                  <a:pt x="2804" y="264"/>
                </a:lnTo>
                <a:lnTo>
                  <a:pt x="2736" y="226"/>
                </a:lnTo>
                <a:lnTo>
                  <a:pt x="2665" y="192"/>
                </a:lnTo>
                <a:lnTo>
                  <a:pt x="2590" y="161"/>
                </a:lnTo>
                <a:lnTo>
                  <a:pt x="2514" y="132"/>
                </a:lnTo>
                <a:lnTo>
                  <a:pt x="2437" y="105"/>
                </a:lnTo>
                <a:lnTo>
                  <a:pt x="2356" y="81"/>
                </a:lnTo>
                <a:lnTo>
                  <a:pt x="2274" y="60"/>
                </a:lnTo>
                <a:lnTo>
                  <a:pt x="2189" y="42"/>
                </a:lnTo>
                <a:lnTo>
                  <a:pt x="2102" y="28"/>
                </a:lnTo>
                <a:lnTo>
                  <a:pt x="2015" y="16"/>
                </a:lnTo>
                <a:lnTo>
                  <a:pt x="1925" y="8"/>
                </a:lnTo>
                <a:lnTo>
                  <a:pt x="1834" y="2"/>
                </a:lnTo>
                <a:lnTo>
                  <a:pt x="1834" y="2"/>
                </a:lnTo>
                <a:close/>
                <a:moveTo>
                  <a:pt x="2308" y="2149"/>
                </a:moveTo>
                <a:lnTo>
                  <a:pt x="2308" y="2149"/>
                </a:lnTo>
                <a:lnTo>
                  <a:pt x="2265" y="2181"/>
                </a:lnTo>
                <a:lnTo>
                  <a:pt x="2220" y="2212"/>
                </a:lnTo>
                <a:lnTo>
                  <a:pt x="2173" y="2240"/>
                </a:lnTo>
                <a:lnTo>
                  <a:pt x="2124" y="2265"/>
                </a:lnTo>
                <a:lnTo>
                  <a:pt x="2074" y="2288"/>
                </a:lnTo>
                <a:lnTo>
                  <a:pt x="2021" y="2310"/>
                </a:lnTo>
                <a:lnTo>
                  <a:pt x="1967" y="2327"/>
                </a:lnTo>
                <a:lnTo>
                  <a:pt x="1913" y="2342"/>
                </a:lnTo>
                <a:lnTo>
                  <a:pt x="1857" y="2356"/>
                </a:lnTo>
                <a:lnTo>
                  <a:pt x="1801" y="2367"/>
                </a:lnTo>
                <a:lnTo>
                  <a:pt x="1744" y="2375"/>
                </a:lnTo>
                <a:lnTo>
                  <a:pt x="1686" y="2381"/>
                </a:lnTo>
                <a:lnTo>
                  <a:pt x="1629" y="2386"/>
                </a:lnTo>
                <a:lnTo>
                  <a:pt x="1572" y="2387"/>
                </a:lnTo>
                <a:lnTo>
                  <a:pt x="1514" y="2386"/>
                </a:lnTo>
                <a:lnTo>
                  <a:pt x="1457" y="2383"/>
                </a:lnTo>
                <a:lnTo>
                  <a:pt x="1457" y="2383"/>
                </a:lnTo>
                <a:lnTo>
                  <a:pt x="1500" y="2307"/>
                </a:lnTo>
                <a:lnTo>
                  <a:pt x="1542" y="2231"/>
                </a:lnTo>
                <a:lnTo>
                  <a:pt x="1629" y="2084"/>
                </a:lnTo>
                <a:lnTo>
                  <a:pt x="1714" y="1944"/>
                </a:lnTo>
                <a:lnTo>
                  <a:pt x="1793" y="1818"/>
                </a:lnTo>
                <a:lnTo>
                  <a:pt x="1862" y="1713"/>
                </a:lnTo>
                <a:lnTo>
                  <a:pt x="1914" y="1629"/>
                </a:lnTo>
                <a:lnTo>
                  <a:pt x="1962" y="1558"/>
                </a:lnTo>
                <a:lnTo>
                  <a:pt x="1925" y="1558"/>
                </a:lnTo>
                <a:lnTo>
                  <a:pt x="1925" y="1558"/>
                </a:lnTo>
                <a:lnTo>
                  <a:pt x="1879" y="1594"/>
                </a:lnTo>
                <a:lnTo>
                  <a:pt x="1810" y="1648"/>
                </a:lnTo>
                <a:lnTo>
                  <a:pt x="1724" y="1721"/>
                </a:lnTo>
                <a:lnTo>
                  <a:pt x="1674" y="1764"/>
                </a:lnTo>
                <a:lnTo>
                  <a:pt x="1621" y="1811"/>
                </a:lnTo>
                <a:lnTo>
                  <a:pt x="1567" y="1862"/>
                </a:lnTo>
                <a:lnTo>
                  <a:pt x="1510" y="1916"/>
                </a:lnTo>
                <a:lnTo>
                  <a:pt x="1449" y="1973"/>
                </a:lnTo>
                <a:lnTo>
                  <a:pt x="1389" y="2035"/>
                </a:lnTo>
                <a:lnTo>
                  <a:pt x="1327" y="2101"/>
                </a:lnTo>
                <a:lnTo>
                  <a:pt x="1265" y="2169"/>
                </a:lnTo>
                <a:lnTo>
                  <a:pt x="1203" y="2240"/>
                </a:lnTo>
                <a:lnTo>
                  <a:pt x="1141" y="2315"/>
                </a:lnTo>
                <a:lnTo>
                  <a:pt x="1141" y="2315"/>
                </a:lnTo>
                <a:lnTo>
                  <a:pt x="1107" y="2302"/>
                </a:lnTo>
                <a:lnTo>
                  <a:pt x="1073" y="2287"/>
                </a:lnTo>
                <a:lnTo>
                  <a:pt x="1040" y="2271"/>
                </a:lnTo>
                <a:lnTo>
                  <a:pt x="1009" y="2254"/>
                </a:lnTo>
                <a:lnTo>
                  <a:pt x="978" y="2235"/>
                </a:lnTo>
                <a:lnTo>
                  <a:pt x="950" y="2217"/>
                </a:lnTo>
                <a:lnTo>
                  <a:pt x="922" y="2195"/>
                </a:lnTo>
                <a:lnTo>
                  <a:pt x="896" y="2173"/>
                </a:lnTo>
                <a:lnTo>
                  <a:pt x="896" y="2173"/>
                </a:lnTo>
                <a:lnTo>
                  <a:pt x="859" y="2139"/>
                </a:lnTo>
                <a:lnTo>
                  <a:pt x="823" y="2102"/>
                </a:lnTo>
                <a:lnTo>
                  <a:pt x="792" y="2063"/>
                </a:lnTo>
                <a:lnTo>
                  <a:pt x="763" y="2023"/>
                </a:lnTo>
                <a:lnTo>
                  <a:pt x="736" y="1981"/>
                </a:lnTo>
                <a:lnTo>
                  <a:pt x="713" y="1939"/>
                </a:lnTo>
                <a:lnTo>
                  <a:pt x="691" y="1896"/>
                </a:lnTo>
                <a:lnTo>
                  <a:pt x="673" y="1851"/>
                </a:lnTo>
                <a:lnTo>
                  <a:pt x="657" y="1806"/>
                </a:lnTo>
                <a:lnTo>
                  <a:pt x="645" y="1760"/>
                </a:lnTo>
                <a:lnTo>
                  <a:pt x="634" y="1711"/>
                </a:lnTo>
                <a:lnTo>
                  <a:pt x="626" y="1665"/>
                </a:lnTo>
                <a:lnTo>
                  <a:pt x="622" y="1617"/>
                </a:lnTo>
                <a:lnTo>
                  <a:pt x="618" y="1569"/>
                </a:lnTo>
                <a:lnTo>
                  <a:pt x="620" y="1521"/>
                </a:lnTo>
                <a:lnTo>
                  <a:pt x="622" y="1473"/>
                </a:lnTo>
                <a:lnTo>
                  <a:pt x="626" y="1425"/>
                </a:lnTo>
                <a:lnTo>
                  <a:pt x="634" y="1377"/>
                </a:lnTo>
                <a:lnTo>
                  <a:pt x="645" y="1329"/>
                </a:lnTo>
                <a:lnTo>
                  <a:pt x="657" y="1280"/>
                </a:lnTo>
                <a:lnTo>
                  <a:pt x="671" y="1234"/>
                </a:lnTo>
                <a:lnTo>
                  <a:pt x="688" y="1187"/>
                </a:lnTo>
                <a:lnTo>
                  <a:pt x="708" y="1143"/>
                </a:lnTo>
                <a:lnTo>
                  <a:pt x="730" y="1098"/>
                </a:lnTo>
                <a:lnTo>
                  <a:pt x="755" y="1054"/>
                </a:lnTo>
                <a:lnTo>
                  <a:pt x="781" y="1011"/>
                </a:lnTo>
                <a:lnTo>
                  <a:pt x="809" y="969"/>
                </a:lnTo>
                <a:lnTo>
                  <a:pt x="840" y="929"/>
                </a:lnTo>
                <a:lnTo>
                  <a:pt x="874" y="890"/>
                </a:lnTo>
                <a:lnTo>
                  <a:pt x="908" y="853"/>
                </a:lnTo>
                <a:lnTo>
                  <a:pt x="947" y="817"/>
                </a:lnTo>
                <a:lnTo>
                  <a:pt x="986" y="783"/>
                </a:lnTo>
                <a:lnTo>
                  <a:pt x="986" y="783"/>
                </a:lnTo>
                <a:lnTo>
                  <a:pt x="1018" y="758"/>
                </a:lnTo>
                <a:lnTo>
                  <a:pt x="1051" y="735"/>
                </a:lnTo>
                <a:lnTo>
                  <a:pt x="1085" y="712"/>
                </a:lnTo>
                <a:lnTo>
                  <a:pt x="1119" y="691"/>
                </a:lnTo>
                <a:lnTo>
                  <a:pt x="1153" y="673"/>
                </a:lnTo>
                <a:lnTo>
                  <a:pt x="1187" y="654"/>
                </a:lnTo>
                <a:lnTo>
                  <a:pt x="1223" y="639"/>
                </a:lnTo>
                <a:lnTo>
                  <a:pt x="1259" y="623"/>
                </a:lnTo>
                <a:lnTo>
                  <a:pt x="1293" y="609"/>
                </a:lnTo>
                <a:lnTo>
                  <a:pt x="1328" y="597"/>
                </a:lnTo>
                <a:lnTo>
                  <a:pt x="1366" y="586"/>
                </a:lnTo>
                <a:lnTo>
                  <a:pt x="1401" y="577"/>
                </a:lnTo>
                <a:lnTo>
                  <a:pt x="1437" y="567"/>
                </a:lnTo>
                <a:lnTo>
                  <a:pt x="1474" y="558"/>
                </a:lnTo>
                <a:lnTo>
                  <a:pt x="1547" y="546"/>
                </a:lnTo>
                <a:lnTo>
                  <a:pt x="1620" y="535"/>
                </a:lnTo>
                <a:lnTo>
                  <a:pt x="1694" y="527"/>
                </a:lnTo>
                <a:lnTo>
                  <a:pt x="1767" y="521"/>
                </a:lnTo>
                <a:lnTo>
                  <a:pt x="1840" y="518"/>
                </a:lnTo>
                <a:lnTo>
                  <a:pt x="1911" y="516"/>
                </a:lnTo>
                <a:lnTo>
                  <a:pt x="1984" y="515"/>
                </a:lnTo>
                <a:lnTo>
                  <a:pt x="2124" y="513"/>
                </a:lnTo>
                <a:lnTo>
                  <a:pt x="2124" y="513"/>
                </a:lnTo>
                <a:lnTo>
                  <a:pt x="2195" y="512"/>
                </a:lnTo>
                <a:lnTo>
                  <a:pt x="2263" y="507"/>
                </a:lnTo>
                <a:lnTo>
                  <a:pt x="2328" y="501"/>
                </a:lnTo>
                <a:lnTo>
                  <a:pt x="2392" y="495"/>
                </a:lnTo>
                <a:lnTo>
                  <a:pt x="2451" y="487"/>
                </a:lnTo>
                <a:lnTo>
                  <a:pt x="2505" y="477"/>
                </a:lnTo>
                <a:lnTo>
                  <a:pt x="2556" y="470"/>
                </a:lnTo>
                <a:lnTo>
                  <a:pt x="2604" y="460"/>
                </a:lnTo>
                <a:lnTo>
                  <a:pt x="2683" y="442"/>
                </a:lnTo>
                <a:lnTo>
                  <a:pt x="2744" y="426"/>
                </a:lnTo>
                <a:lnTo>
                  <a:pt x="2781" y="415"/>
                </a:lnTo>
                <a:lnTo>
                  <a:pt x="2795" y="411"/>
                </a:lnTo>
                <a:lnTo>
                  <a:pt x="2795" y="411"/>
                </a:lnTo>
                <a:lnTo>
                  <a:pt x="2804" y="460"/>
                </a:lnTo>
                <a:lnTo>
                  <a:pt x="2812" y="519"/>
                </a:lnTo>
                <a:lnTo>
                  <a:pt x="2821" y="597"/>
                </a:lnTo>
                <a:lnTo>
                  <a:pt x="2826" y="642"/>
                </a:lnTo>
                <a:lnTo>
                  <a:pt x="2829" y="691"/>
                </a:lnTo>
                <a:lnTo>
                  <a:pt x="2832" y="744"/>
                </a:lnTo>
                <a:lnTo>
                  <a:pt x="2834" y="800"/>
                </a:lnTo>
                <a:lnTo>
                  <a:pt x="2834" y="859"/>
                </a:lnTo>
                <a:lnTo>
                  <a:pt x="2834" y="921"/>
                </a:lnTo>
                <a:lnTo>
                  <a:pt x="2830" y="986"/>
                </a:lnTo>
                <a:lnTo>
                  <a:pt x="2826" y="1053"/>
                </a:lnTo>
                <a:lnTo>
                  <a:pt x="2820" y="1119"/>
                </a:lnTo>
                <a:lnTo>
                  <a:pt x="2810" y="1189"/>
                </a:lnTo>
                <a:lnTo>
                  <a:pt x="2798" y="1260"/>
                </a:lnTo>
                <a:lnTo>
                  <a:pt x="2784" y="1332"/>
                </a:lnTo>
                <a:lnTo>
                  <a:pt x="2767" y="1405"/>
                </a:lnTo>
                <a:lnTo>
                  <a:pt x="2745" y="1476"/>
                </a:lnTo>
                <a:lnTo>
                  <a:pt x="2722" y="1549"/>
                </a:lnTo>
                <a:lnTo>
                  <a:pt x="2708" y="1584"/>
                </a:lnTo>
                <a:lnTo>
                  <a:pt x="2694" y="1622"/>
                </a:lnTo>
                <a:lnTo>
                  <a:pt x="2679" y="1657"/>
                </a:lnTo>
                <a:lnTo>
                  <a:pt x="2661" y="1693"/>
                </a:lnTo>
                <a:lnTo>
                  <a:pt x="2644" y="1727"/>
                </a:lnTo>
                <a:lnTo>
                  <a:pt x="2626" y="1763"/>
                </a:lnTo>
                <a:lnTo>
                  <a:pt x="2606" y="1797"/>
                </a:lnTo>
                <a:lnTo>
                  <a:pt x="2584" y="1832"/>
                </a:lnTo>
                <a:lnTo>
                  <a:pt x="2562" y="1866"/>
                </a:lnTo>
                <a:lnTo>
                  <a:pt x="2539" y="1899"/>
                </a:lnTo>
                <a:lnTo>
                  <a:pt x="2516" y="1933"/>
                </a:lnTo>
                <a:lnTo>
                  <a:pt x="2489" y="1966"/>
                </a:lnTo>
                <a:lnTo>
                  <a:pt x="2463" y="1997"/>
                </a:lnTo>
                <a:lnTo>
                  <a:pt x="2434" y="2029"/>
                </a:lnTo>
                <a:lnTo>
                  <a:pt x="2404" y="2060"/>
                </a:lnTo>
                <a:lnTo>
                  <a:pt x="2373" y="2090"/>
                </a:lnTo>
                <a:lnTo>
                  <a:pt x="2342" y="2119"/>
                </a:lnTo>
                <a:lnTo>
                  <a:pt x="2308" y="2149"/>
                </a:lnTo>
                <a:lnTo>
                  <a:pt x="2308" y="214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1"/>
            <a:ext cx="6697916" cy="322321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88933"/>
            <a:ext cx="3392313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24426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985" y="2517744"/>
            <a:ext cx="8633222" cy="860922"/>
          </a:xfrm>
        </p:spPr>
        <p:txBody>
          <a:bodyPr anchor="t" anchorCtr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5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27834"/>
            <a:ext cx="6400800" cy="961066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Verdana" panose="020B060403050404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grpSp>
        <p:nvGrpSpPr>
          <p:cNvPr id="4" name="Ray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43808" y="951570"/>
            <a:ext cx="3465793" cy="1512489"/>
            <a:chOff x="2187936" y="908720"/>
            <a:chExt cx="2146016" cy="936532"/>
          </a:xfrm>
          <a:solidFill>
            <a:srgbClr val="01AEEF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A4BE703-EF51-7D44-8E0F-8E3FEBB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380-BDBD-4C70-840B-73D32E741835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13" name="Dian numeron paikkamerkki 12">
            <a:extLst>
              <a:ext uri="{FF2B5EF4-FFF2-40B4-BE49-F238E27FC236}">
                <a16:creationId xmlns:a16="http://schemas.microsoft.com/office/drawing/2014/main" id="{BB5D6E17-BABA-9F48-8E39-6238D277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4" name="Alatunnisteen paikkamerkki 13">
            <a:extLst>
              <a:ext uri="{FF2B5EF4-FFF2-40B4-BE49-F238E27FC236}">
                <a16:creationId xmlns:a16="http://schemas.microsoft.com/office/drawing/2014/main" id="{C7832556-8166-254C-A19F-B185822118B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975964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985" y="2517744"/>
            <a:ext cx="8633222" cy="860922"/>
          </a:xfrm>
        </p:spPr>
        <p:txBody>
          <a:bodyPr anchor="t" anchorCtr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5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27834"/>
            <a:ext cx="6400800" cy="961066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Verdana" panose="020B060403050404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grpSp>
        <p:nvGrpSpPr>
          <p:cNvPr id="4" name="Rays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43808" y="951570"/>
            <a:ext cx="3465793" cy="1512489"/>
            <a:chOff x="2187936" y="908720"/>
            <a:chExt cx="2146016" cy="936532"/>
          </a:xfrm>
          <a:solidFill>
            <a:srgbClr val="FF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2DBFBCBF-1951-484A-A7D0-B97733E4F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BD03-6478-427F-9F0F-890BFC9BE730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CFF0CB8-88A8-4743-B951-1F3DFAD6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Alatunnisteen paikkamerkki 8">
            <a:extLst>
              <a:ext uri="{FF2B5EF4-FFF2-40B4-BE49-F238E27FC236}">
                <a16:creationId xmlns:a16="http://schemas.microsoft.com/office/drawing/2014/main" id="{2C630A0F-9180-7B48-A5A9-FD157AE23B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301913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23408F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05C298-B655-764D-9E12-EFBEAEC275A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57725" y="438150"/>
            <a:ext cx="4227909" cy="4299144"/>
          </a:xfrm>
        </p:spPr>
        <p:txBody>
          <a:bodyPr/>
          <a:lstStyle>
            <a:lvl1pPr>
              <a:defRPr>
                <a:solidFill>
                  <a:srgbClr val="23408F"/>
                </a:solidFill>
              </a:defRPr>
            </a:lvl1pPr>
            <a:lvl2pPr marL="270272" indent="-270272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2pPr>
            <a:lvl3pPr marL="540544" indent="-270272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3pPr>
            <a:lvl4pPr marL="804863" indent="-264319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4pPr>
            <a:lvl5pPr marL="1076325" indent="-271463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grpSp>
        <p:nvGrpSpPr>
          <p:cNvPr id="7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20" name="Päivämäärän paikkamerkki 19">
            <a:extLst>
              <a:ext uri="{FF2B5EF4-FFF2-40B4-BE49-F238E27FC236}">
                <a16:creationId xmlns:a16="http://schemas.microsoft.com/office/drawing/2014/main" id="{5E05D7E6-6710-5F4A-8D37-4F863946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8F9F-2DEF-40CB-A4CE-021C35B98005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21" name="Alatunnisteen paikkamerkki 20">
            <a:extLst>
              <a:ext uri="{FF2B5EF4-FFF2-40B4-BE49-F238E27FC236}">
                <a16:creationId xmlns:a16="http://schemas.microsoft.com/office/drawing/2014/main" id="{AC766585-01CE-9445-9523-2B9F0A54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  <p:sp>
        <p:nvSpPr>
          <p:cNvPr id="22" name="Dian numeron paikkamerkki 21">
            <a:extLst>
              <a:ext uri="{FF2B5EF4-FFF2-40B4-BE49-F238E27FC236}">
                <a16:creationId xmlns:a16="http://schemas.microsoft.com/office/drawing/2014/main" id="{8FEB8BC7-6897-B14F-9FD9-285AD703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018189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6136B94-42AC-F44A-BE16-F1F56785C61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57725" y="438150"/>
            <a:ext cx="4227909" cy="42991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270272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540544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804863" indent="-264319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076325" indent="-271463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EA1629-C529-4C0E-9B74-C312F51FFAEB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6" name="Dian numeron paikkamerkki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12" name="Alatunnisteen paikkamerkki 11">
            <a:extLst>
              <a:ext uri="{FF2B5EF4-FFF2-40B4-BE49-F238E27FC236}">
                <a16:creationId xmlns:a16="http://schemas.microsoft.com/office/drawing/2014/main" id="{5E852FFC-B20F-0446-BD6A-096292B859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1318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214901-BF9B-0E4A-9383-D2F64B9F962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57725" y="438150"/>
            <a:ext cx="4227909" cy="42991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270272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540544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804863" indent="-264319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076325" indent="-271463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grpSp>
        <p:nvGrpSpPr>
          <p:cNvPr id="7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13" name="Päivämäärän paikkamerkki 12">
            <a:extLst>
              <a:ext uri="{FF2B5EF4-FFF2-40B4-BE49-F238E27FC236}">
                <a16:creationId xmlns:a16="http://schemas.microsoft.com/office/drawing/2014/main" id="{E30F2E7B-A0EF-0947-B2CE-BAF73A0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A2C1-CC25-4CD1-A3F8-002618F7E914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14" name="Alatunnisteen paikkamerkki 13">
            <a:extLst>
              <a:ext uri="{FF2B5EF4-FFF2-40B4-BE49-F238E27FC236}">
                <a16:creationId xmlns:a16="http://schemas.microsoft.com/office/drawing/2014/main" id="{1A063C4A-4135-7243-A912-B151E426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  <p:sp>
        <p:nvSpPr>
          <p:cNvPr id="15" name="Dian numeron paikkamerkki 14">
            <a:extLst>
              <a:ext uri="{FF2B5EF4-FFF2-40B4-BE49-F238E27FC236}">
                <a16:creationId xmlns:a16="http://schemas.microsoft.com/office/drawing/2014/main" id="{81584BC7-D357-5046-B15C-542937F9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7641306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780849C-806A-CC42-A9A0-463EC3670A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5" y="441751"/>
            <a:ext cx="4227910" cy="674031"/>
          </a:xfrm>
        </p:spPr>
        <p:txBody>
          <a:bodyPr wrap="square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 1/2</a:t>
            </a:r>
            <a:br>
              <a:rPr lang="en-GB" noProof="0" dirty="0"/>
            </a:br>
            <a:r>
              <a:rPr lang="en-GB" noProof="0" dirty="0"/>
              <a:t>Click to add title 2/2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CF89B89-A197-8C47-9A3B-DDAC4A12AD9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7724" y="1158240"/>
            <a:ext cx="4227910" cy="3579054"/>
          </a:xfrm>
        </p:spPr>
        <p:txBody>
          <a:bodyPr/>
          <a:lstStyle>
            <a:lvl1pPr>
              <a:defRPr>
                <a:solidFill>
                  <a:srgbClr val="23418F"/>
                </a:solidFill>
              </a:defRPr>
            </a:lvl1pPr>
            <a:lvl2pPr marL="270272" indent="-270272">
              <a:buFont typeface="Verdana" panose="020B0604030504040204" pitchFamily="34" charset="0"/>
              <a:buChar char="-"/>
              <a:defRPr>
                <a:solidFill>
                  <a:srgbClr val="23418F"/>
                </a:solidFill>
              </a:defRPr>
            </a:lvl2pPr>
            <a:lvl3pPr marL="540544" indent="-270272">
              <a:buFont typeface="Verdana" panose="020B0604030504040204" pitchFamily="34" charset="0"/>
              <a:buChar char="-"/>
              <a:defRPr>
                <a:solidFill>
                  <a:srgbClr val="23418F"/>
                </a:solidFill>
              </a:defRPr>
            </a:lvl3pPr>
            <a:lvl4pPr marL="804863" indent="-264319">
              <a:buFont typeface="Verdana" panose="020B0604030504040204" pitchFamily="34" charset="0"/>
              <a:buChar char="-"/>
              <a:defRPr>
                <a:solidFill>
                  <a:srgbClr val="23418F"/>
                </a:solidFill>
              </a:defRPr>
            </a:lvl4pPr>
            <a:lvl5pPr marL="1076325" indent="-271463">
              <a:buFont typeface="Verdana" panose="020B0604030504040204" pitchFamily="34" charset="0"/>
              <a:buChar char="-"/>
              <a:defRPr>
                <a:solidFill>
                  <a:srgbClr val="23418F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175148" y="432197"/>
            <a:ext cx="3315890" cy="42991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  <p:grpSp>
        <p:nvGrpSpPr>
          <p:cNvPr id="16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1DEF175-8EDD-264E-85D5-C9085A707D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3A7FF5-0050-44E0-B67E-BCD316DE3286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A517C00-FC64-9A4E-A9D4-B0070A4090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26E43F4A-F932-6140-A5D5-5E1EC70A2C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509067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2">
    <p:bg>
      <p:bgPr>
        <a:solidFill>
          <a:srgbClr val="01A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A48BE2BA-C9CD-9B4E-B828-F30A5AB4C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5" y="441751"/>
            <a:ext cx="4227910" cy="674031"/>
          </a:xfrm>
        </p:spPr>
        <p:txBody>
          <a:bodyPr wrap="square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 1/2</a:t>
            </a:r>
            <a:br>
              <a:rPr lang="en-GB" noProof="0" dirty="0"/>
            </a:br>
            <a:r>
              <a:rPr lang="en-GB" noProof="0" dirty="0"/>
              <a:t>Click to add title 2/2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9CF55A-0C9B-1449-80EC-E0F228B2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725" y="1158240"/>
            <a:ext cx="4227909" cy="35790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270272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540544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804863" indent="-264319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076325" indent="-271463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175148" y="432197"/>
            <a:ext cx="3315890" cy="42991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  <p:sp>
        <p:nvSpPr>
          <p:cNvPr id="4" name="Päivämäärän paikkamerkki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B8268B8-BC4E-487A-92D1-02B70BCDB560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6" name="Dian numeron paikkamerkki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221569BF-F5FA-CA41-8F49-5FA850C952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729700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3">
    <p:bg>
      <p:bgPr>
        <a:solidFill>
          <a:srgbClr val="4BB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1EA7783-2E4C-5041-8BE0-E52808FD1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5" y="441751"/>
            <a:ext cx="4227910" cy="674031"/>
          </a:xfrm>
        </p:spPr>
        <p:txBody>
          <a:bodyPr wrap="square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 1/2</a:t>
            </a:r>
            <a:br>
              <a:rPr lang="en-GB" noProof="0" dirty="0"/>
            </a:br>
            <a:r>
              <a:rPr lang="en-GB" noProof="0" dirty="0"/>
              <a:t>Click to add title 2/2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8977F8-1AA2-474A-8BC7-6026C33B8FA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57725" y="1158240"/>
            <a:ext cx="4227909" cy="35790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270272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540544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804863" indent="-264319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076325" indent="-271463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2FBADC-77B1-421B-8B2C-E5F8AD0170EA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6" name="Dian numeron paikkamerkki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175148" y="432197"/>
            <a:ext cx="3315890" cy="42991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  <p:grpSp>
        <p:nvGrpSpPr>
          <p:cNvPr id="15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55FBA58-0BCD-B143-9FD1-31F6775FAAB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1767374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DEDA13-5D38-9142-884C-06B5FF485A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5" y="441751"/>
            <a:ext cx="4227910" cy="674031"/>
          </a:xfrm>
        </p:spPr>
        <p:txBody>
          <a:bodyPr wrap="square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 1/2</a:t>
            </a:r>
            <a:br>
              <a:rPr lang="en-GB" noProof="0" dirty="0"/>
            </a:br>
            <a:r>
              <a:rPr lang="en-GB" noProof="0" dirty="0"/>
              <a:t>Click to add title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7725" y="1158240"/>
            <a:ext cx="4227909" cy="3579054"/>
          </a:xfrm>
        </p:spPr>
        <p:txBody>
          <a:bodyPr/>
          <a:lstStyle>
            <a:lvl1pPr>
              <a:defRPr>
                <a:solidFill>
                  <a:srgbClr val="23408F"/>
                </a:solidFill>
              </a:defRPr>
            </a:lvl1pPr>
            <a:lvl2pPr marL="270272" indent="-270272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2pPr>
            <a:lvl3pPr marL="540544" indent="-270272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3pPr>
            <a:lvl4pPr marL="804863" indent="-264319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4pPr>
            <a:lvl5pPr marL="1076325" indent="-271463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4C992-6B85-7E40-A833-2A30FE4A7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92" r="4119"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grpSp>
        <p:nvGrpSpPr>
          <p:cNvPr id="7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rgbClr val="FFFFFF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13814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2">
    <p:bg>
      <p:bgPr>
        <a:solidFill>
          <a:srgbClr val="BCB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2D0C234-08E8-C548-8B9E-3EB746ABA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5" y="441751"/>
            <a:ext cx="4227910" cy="674031"/>
          </a:xfrm>
        </p:spPr>
        <p:txBody>
          <a:bodyPr wrap="square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 1/2</a:t>
            </a:r>
            <a:br>
              <a:rPr lang="en-GB" noProof="0" dirty="0"/>
            </a:br>
            <a:r>
              <a:rPr lang="en-GB" noProof="0" dirty="0"/>
              <a:t>Click to add title 2/2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7C165F-0CF4-C64B-961B-4486C87E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725" y="1158240"/>
            <a:ext cx="4227909" cy="35790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270272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540544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804863" indent="-264319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076325" indent="-271463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49E02-A198-694D-9AEA-E76AFD24F9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9" r="7714"/>
          <a:stretch/>
        </p:blipFill>
        <p:spPr>
          <a:xfrm>
            <a:off x="0" y="0"/>
            <a:ext cx="4495800" cy="5143500"/>
          </a:xfrm>
          <a:prstGeom prst="rect">
            <a:avLst/>
          </a:prstGeom>
        </p:spPr>
      </p:pic>
      <p:grpSp>
        <p:nvGrpSpPr>
          <p:cNvPr id="7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31290" y="397057"/>
            <a:ext cx="335048" cy="475711"/>
            <a:chOff x="575052" y="529409"/>
            <a:chExt cx="446731" cy="634281"/>
          </a:xfrm>
          <a:solidFill>
            <a:srgbClr val="FFFFFF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018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white bg/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eft Arrow 14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9631340" y="7143"/>
            <a:ext cx="15316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the shape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7" name="Freeform 16"/>
          <p:cNvSpPr>
            <a:spLocks noEditPoints="1"/>
          </p:cNvSpPr>
          <p:nvPr userDrawn="1"/>
        </p:nvSpPr>
        <p:spPr bwMode="auto">
          <a:xfrm>
            <a:off x="6154967" y="-2639610"/>
            <a:ext cx="8458411" cy="7798876"/>
          </a:xfrm>
          <a:custGeom>
            <a:avLst/>
            <a:gdLst>
              <a:gd name="T0" fmla="*/ 1474 w 3514"/>
              <a:gd name="T1" fmla="*/ 12 h 3240"/>
              <a:gd name="T2" fmla="*/ 978 w 3514"/>
              <a:gd name="T3" fmla="*/ 122 h 3240"/>
              <a:gd name="T4" fmla="*/ 560 w 3514"/>
              <a:gd name="T5" fmla="*/ 327 h 3240"/>
              <a:gd name="T6" fmla="*/ 262 w 3514"/>
              <a:gd name="T7" fmla="*/ 586 h 3240"/>
              <a:gd name="T8" fmla="*/ 143 w 3514"/>
              <a:gd name="T9" fmla="*/ 750 h 3240"/>
              <a:gd name="T10" fmla="*/ 57 w 3514"/>
              <a:gd name="T11" fmla="*/ 930 h 3240"/>
              <a:gd name="T12" fmla="*/ 9 w 3514"/>
              <a:gd name="T13" fmla="*/ 1121 h 3240"/>
              <a:gd name="T14" fmla="*/ 2 w 3514"/>
              <a:gd name="T15" fmla="*/ 1341 h 3240"/>
              <a:gd name="T16" fmla="*/ 76 w 3514"/>
              <a:gd name="T17" fmla="*/ 1698 h 3240"/>
              <a:gd name="T18" fmla="*/ 231 w 3514"/>
              <a:gd name="T19" fmla="*/ 1977 h 3240"/>
              <a:gd name="T20" fmla="*/ 369 w 3514"/>
              <a:gd name="T21" fmla="*/ 2130 h 3240"/>
              <a:gd name="T22" fmla="*/ 541 w 3514"/>
              <a:gd name="T23" fmla="*/ 2273 h 3240"/>
              <a:gd name="T24" fmla="*/ 876 w 3514"/>
              <a:gd name="T25" fmla="*/ 2473 h 3240"/>
              <a:gd name="T26" fmla="*/ 1105 w 3514"/>
              <a:gd name="T27" fmla="*/ 2555 h 3240"/>
              <a:gd name="T28" fmla="*/ 1108 w 3514"/>
              <a:gd name="T29" fmla="*/ 2559 h 3240"/>
              <a:gd name="T30" fmla="*/ 905 w 3514"/>
              <a:gd name="T31" fmla="*/ 3201 h 3240"/>
              <a:gd name="T32" fmla="*/ 1311 w 3514"/>
              <a:gd name="T33" fmla="*/ 2921 h 3240"/>
              <a:gd name="T34" fmla="*/ 1728 w 3514"/>
              <a:gd name="T35" fmla="*/ 2691 h 3240"/>
              <a:gd name="T36" fmla="*/ 1857 w 3514"/>
              <a:gd name="T37" fmla="*/ 2651 h 3240"/>
              <a:gd name="T38" fmla="*/ 2147 w 3514"/>
              <a:gd name="T39" fmla="*/ 2626 h 3240"/>
              <a:gd name="T40" fmla="*/ 2409 w 3514"/>
              <a:gd name="T41" fmla="*/ 2570 h 3240"/>
              <a:gd name="T42" fmla="*/ 2851 w 3514"/>
              <a:gd name="T43" fmla="*/ 2383 h 3240"/>
              <a:gd name="T44" fmla="*/ 3179 w 3514"/>
              <a:gd name="T45" fmla="*/ 2118 h 3240"/>
              <a:gd name="T46" fmla="*/ 3396 w 3514"/>
              <a:gd name="T47" fmla="*/ 1804 h 3240"/>
              <a:gd name="T48" fmla="*/ 3503 w 3514"/>
              <a:gd name="T49" fmla="*/ 1474 h 3240"/>
              <a:gd name="T50" fmla="*/ 3512 w 3514"/>
              <a:gd name="T51" fmla="*/ 1267 h 3240"/>
              <a:gd name="T52" fmla="*/ 3483 w 3514"/>
              <a:gd name="T53" fmla="*/ 1073 h 3240"/>
              <a:gd name="T54" fmla="*/ 3416 w 3514"/>
              <a:gd name="T55" fmla="*/ 887 h 3240"/>
              <a:gd name="T56" fmla="*/ 3297 w 3514"/>
              <a:gd name="T57" fmla="*/ 685 h 3240"/>
              <a:gd name="T58" fmla="*/ 2995 w 3514"/>
              <a:gd name="T59" fmla="*/ 386 h 3240"/>
              <a:gd name="T60" fmla="*/ 2590 w 3514"/>
              <a:gd name="T61" fmla="*/ 161 h 3240"/>
              <a:gd name="T62" fmla="*/ 2102 w 3514"/>
              <a:gd name="T63" fmla="*/ 28 h 3240"/>
              <a:gd name="T64" fmla="*/ 2308 w 3514"/>
              <a:gd name="T65" fmla="*/ 2149 h 3240"/>
              <a:gd name="T66" fmla="*/ 2021 w 3514"/>
              <a:gd name="T67" fmla="*/ 2310 h 3240"/>
              <a:gd name="T68" fmla="*/ 1686 w 3514"/>
              <a:gd name="T69" fmla="*/ 2381 h 3240"/>
              <a:gd name="T70" fmla="*/ 1500 w 3514"/>
              <a:gd name="T71" fmla="*/ 2307 h 3240"/>
              <a:gd name="T72" fmla="*/ 1914 w 3514"/>
              <a:gd name="T73" fmla="*/ 1629 h 3240"/>
              <a:gd name="T74" fmla="*/ 1724 w 3514"/>
              <a:gd name="T75" fmla="*/ 1721 h 3240"/>
              <a:gd name="T76" fmla="*/ 1389 w 3514"/>
              <a:gd name="T77" fmla="*/ 2035 h 3240"/>
              <a:gd name="T78" fmla="*/ 1107 w 3514"/>
              <a:gd name="T79" fmla="*/ 2302 h 3240"/>
              <a:gd name="T80" fmla="*/ 922 w 3514"/>
              <a:gd name="T81" fmla="*/ 2195 h 3240"/>
              <a:gd name="T82" fmla="*/ 763 w 3514"/>
              <a:gd name="T83" fmla="*/ 2023 h 3240"/>
              <a:gd name="T84" fmla="*/ 645 w 3514"/>
              <a:gd name="T85" fmla="*/ 1760 h 3240"/>
              <a:gd name="T86" fmla="*/ 622 w 3514"/>
              <a:gd name="T87" fmla="*/ 1473 h 3240"/>
              <a:gd name="T88" fmla="*/ 688 w 3514"/>
              <a:gd name="T89" fmla="*/ 1187 h 3240"/>
              <a:gd name="T90" fmla="*/ 840 w 3514"/>
              <a:gd name="T91" fmla="*/ 929 h 3240"/>
              <a:gd name="T92" fmla="*/ 1018 w 3514"/>
              <a:gd name="T93" fmla="*/ 758 h 3240"/>
              <a:gd name="T94" fmla="*/ 1223 w 3514"/>
              <a:gd name="T95" fmla="*/ 639 h 3240"/>
              <a:gd name="T96" fmla="*/ 1437 w 3514"/>
              <a:gd name="T97" fmla="*/ 567 h 3240"/>
              <a:gd name="T98" fmla="*/ 1840 w 3514"/>
              <a:gd name="T99" fmla="*/ 518 h 3240"/>
              <a:gd name="T100" fmla="*/ 2263 w 3514"/>
              <a:gd name="T101" fmla="*/ 507 h 3240"/>
              <a:gd name="T102" fmla="*/ 2604 w 3514"/>
              <a:gd name="T103" fmla="*/ 460 h 3240"/>
              <a:gd name="T104" fmla="*/ 2804 w 3514"/>
              <a:gd name="T105" fmla="*/ 460 h 3240"/>
              <a:gd name="T106" fmla="*/ 2834 w 3514"/>
              <a:gd name="T107" fmla="*/ 800 h 3240"/>
              <a:gd name="T108" fmla="*/ 2810 w 3514"/>
              <a:gd name="T109" fmla="*/ 1189 h 3240"/>
              <a:gd name="T110" fmla="*/ 2708 w 3514"/>
              <a:gd name="T111" fmla="*/ 1584 h 3240"/>
              <a:gd name="T112" fmla="*/ 2606 w 3514"/>
              <a:gd name="T113" fmla="*/ 1797 h 3240"/>
              <a:gd name="T114" fmla="*/ 2463 w 3514"/>
              <a:gd name="T115" fmla="*/ 1997 h 3240"/>
              <a:gd name="T116" fmla="*/ 2308 w 3514"/>
              <a:gd name="T117" fmla="*/ 2149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4" h="3240">
                <a:moveTo>
                  <a:pt x="1834" y="2"/>
                </a:moveTo>
                <a:lnTo>
                  <a:pt x="1834" y="2"/>
                </a:lnTo>
                <a:lnTo>
                  <a:pt x="1742" y="0"/>
                </a:lnTo>
                <a:lnTo>
                  <a:pt x="1651" y="0"/>
                </a:lnTo>
                <a:lnTo>
                  <a:pt x="1562" y="5"/>
                </a:lnTo>
                <a:lnTo>
                  <a:pt x="1474" y="12"/>
                </a:lnTo>
                <a:lnTo>
                  <a:pt x="1387" y="23"/>
                </a:lnTo>
                <a:lnTo>
                  <a:pt x="1302" y="37"/>
                </a:lnTo>
                <a:lnTo>
                  <a:pt x="1218" y="54"/>
                </a:lnTo>
                <a:lnTo>
                  <a:pt x="1136" y="74"/>
                </a:lnTo>
                <a:lnTo>
                  <a:pt x="1057" y="98"/>
                </a:lnTo>
                <a:lnTo>
                  <a:pt x="978" y="122"/>
                </a:lnTo>
                <a:lnTo>
                  <a:pt x="902" y="150"/>
                </a:lnTo>
                <a:lnTo>
                  <a:pt x="829" y="181"/>
                </a:lnTo>
                <a:lnTo>
                  <a:pt x="758" y="214"/>
                </a:lnTo>
                <a:lnTo>
                  <a:pt x="690" y="250"/>
                </a:lnTo>
                <a:lnTo>
                  <a:pt x="623" y="288"/>
                </a:lnTo>
                <a:lnTo>
                  <a:pt x="560" y="327"/>
                </a:lnTo>
                <a:lnTo>
                  <a:pt x="499" y="371"/>
                </a:lnTo>
                <a:lnTo>
                  <a:pt x="440" y="415"/>
                </a:lnTo>
                <a:lnTo>
                  <a:pt x="386" y="462"/>
                </a:lnTo>
                <a:lnTo>
                  <a:pt x="333" y="510"/>
                </a:lnTo>
                <a:lnTo>
                  <a:pt x="285" y="561"/>
                </a:lnTo>
                <a:lnTo>
                  <a:pt x="262" y="586"/>
                </a:lnTo>
                <a:lnTo>
                  <a:pt x="240" y="612"/>
                </a:lnTo>
                <a:lnTo>
                  <a:pt x="219" y="640"/>
                </a:lnTo>
                <a:lnTo>
                  <a:pt x="198" y="667"/>
                </a:lnTo>
                <a:lnTo>
                  <a:pt x="180" y="695"/>
                </a:lnTo>
                <a:lnTo>
                  <a:pt x="161" y="722"/>
                </a:lnTo>
                <a:lnTo>
                  <a:pt x="143" y="750"/>
                </a:lnTo>
                <a:lnTo>
                  <a:pt x="127" y="780"/>
                </a:lnTo>
                <a:lnTo>
                  <a:pt x="110" y="809"/>
                </a:lnTo>
                <a:lnTo>
                  <a:pt x="96" y="839"/>
                </a:lnTo>
                <a:lnTo>
                  <a:pt x="82" y="868"/>
                </a:lnTo>
                <a:lnTo>
                  <a:pt x="70" y="899"/>
                </a:lnTo>
                <a:lnTo>
                  <a:pt x="57" y="930"/>
                </a:lnTo>
                <a:lnTo>
                  <a:pt x="47" y="961"/>
                </a:lnTo>
                <a:lnTo>
                  <a:pt x="37" y="992"/>
                </a:lnTo>
                <a:lnTo>
                  <a:pt x="29" y="1023"/>
                </a:lnTo>
                <a:lnTo>
                  <a:pt x="22" y="1056"/>
                </a:lnTo>
                <a:lnTo>
                  <a:pt x="16" y="1088"/>
                </a:lnTo>
                <a:lnTo>
                  <a:pt x="9" y="1121"/>
                </a:lnTo>
                <a:lnTo>
                  <a:pt x="6" y="1153"/>
                </a:lnTo>
                <a:lnTo>
                  <a:pt x="3" y="1186"/>
                </a:lnTo>
                <a:lnTo>
                  <a:pt x="0" y="1220"/>
                </a:lnTo>
                <a:lnTo>
                  <a:pt x="0" y="1220"/>
                </a:lnTo>
                <a:lnTo>
                  <a:pt x="0" y="1280"/>
                </a:lnTo>
                <a:lnTo>
                  <a:pt x="2" y="1341"/>
                </a:lnTo>
                <a:lnTo>
                  <a:pt x="6" y="1401"/>
                </a:lnTo>
                <a:lnTo>
                  <a:pt x="14" y="1462"/>
                </a:lnTo>
                <a:lnTo>
                  <a:pt x="25" y="1521"/>
                </a:lnTo>
                <a:lnTo>
                  <a:pt x="39" y="1581"/>
                </a:lnTo>
                <a:lnTo>
                  <a:pt x="56" y="1640"/>
                </a:lnTo>
                <a:lnTo>
                  <a:pt x="76" y="1698"/>
                </a:lnTo>
                <a:lnTo>
                  <a:pt x="101" y="1756"/>
                </a:lnTo>
                <a:lnTo>
                  <a:pt x="127" y="1812"/>
                </a:lnTo>
                <a:lnTo>
                  <a:pt x="158" y="1868"/>
                </a:lnTo>
                <a:lnTo>
                  <a:pt x="192" y="1922"/>
                </a:lnTo>
                <a:lnTo>
                  <a:pt x="212" y="1950"/>
                </a:lnTo>
                <a:lnTo>
                  <a:pt x="231" y="1977"/>
                </a:lnTo>
                <a:lnTo>
                  <a:pt x="251" y="2003"/>
                </a:lnTo>
                <a:lnTo>
                  <a:pt x="273" y="2029"/>
                </a:lnTo>
                <a:lnTo>
                  <a:pt x="296" y="2054"/>
                </a:lnTo>
                <a:lnTo>
                  <a:pt x="319" y="2080"/>
                </a:lnTo>
                <a:lnTo>
                  <a:pt x="344" y="2105"/>
                </a:lnTo>
                <a:lnTo>
                  <a:pt x="369" y="2130"/>
                </a:lnTo>
                <a:lnTo>
                  <a:pt x="369" y="2130"/>
                </a:lnTo>
                <a:lnTo>
                  <a:pt x="403" y="2161"/>
                </a:lnTo>
                <a:lnTo>
                  <a:pt x="439" y="2190"/>
                </a:lnTo>
                <a:lnTo>
                  <a:pt x="473" y="2220"/>
                </a:lnTo>
                <a:lnTo>
                  <a:pt x="507" y="2246"/>
                </a:lnTo>
                <a:lnTo>
                  <a:pt x="541" y="2273"/>
                </a:lnTo>
                <a:lnTo>
                  <a:pt x="574" y="2297"/>
                </a:lnTo>
                <a:lnTo>
                  <a:pt x="639" y="2342"/>
                </a:lnTo>
                <a:lnTo>
                  <a:pt x="702" y="2381"/>
                </a:lnTo>
                <a:lnTo>
                  <a:pt x="764" y="2415"/>
                </a:lnTo>
                <a:lnTo>
                  <a:pt x="822" y="2446"/>
                </a:lnTo>
                <a:lnTo>
                  <a:pt x="876" y="2473"/>
                </a:lnTo>
                <a:lnTo>
                  <a:pt x="925" y="2494"/>
                </a:lnTo>
                <a:lnTo>
                  <a:pt x="969" y="2511"/>
                </a:lnTo>
                <a:lnTo>
                  <a:pt x="1009" y="2527"/>
                </a:lnTo>
                <a:lnTo>
                  <a:pt x="1042" y="2538"/>
                </a:lnTo>
                <a:lnTo>
                  <a:pt x="1088" y="2552"/>
                </a:lnTo>
                <a:lnTo>
                  <a:pt x="1105" y="2555"/>
                </a:lnTo>
                <a:lnTo>
                  <a:pt x="1105" y="2555"/>
                </a:lnTo>
                <a:lnTo>
                  <a:pt x="1108" y="2556"/>
                </a:lnTo>
                <a:lnTo>
                  <a:pt x="1108" y="2558"/>
                </a:lnTo>
                <a:lnTo>
                  <a:pt x="1108" y="2558"/>
                </a:lnTo>
                <a:lnTo>
                  <a:pt x="1108" y="2559"/>
                </a:lnTo>
                <a:lnTo>
                  <a:pt x="1108" y="2559"/>
                </a:lnTo>
                <a:lnTo>
                  <a:pt x="1107" y="2561"/>
                </a:lnTo>
                <a:lnTo>
                  <a:pt x="1107" y="2561"/>
                </a:lnTo>
                <a:lnTo>
                  <a:pt x="586" y="3240"/>
                </a:lnTo>
                <a:lnTo>
                  <a:pt x="857" y="3240"/>
                </a:lnTo>
                <a:lnTo>
                  <a:pt x="857" y="3240"/>
                </a:lnTo>
                <a:lnTo>
                  <a:pt x="905" y="3201"/>
                </a:lnTo>
                <a:lnTo>
                  <a:pt x="961" y="3159"/>
                </a:lnTo>
                <a:lnTo>
                  <a:pt x="1023" y="3114"/>
                </a:lnTo>
                <a:lnTo>
                  <a:pt x="1091" y="3066"/>
                </a:lnTo>
                <a:lnTo>
                  <a:pt x="1163" y="3018"/>
                </a:lnTo>
                <a:lnTo>
                  <a:pt x="1237" y="2969"/>
                </a:lnTo>
                <a:lnTo>
                  <a:pt x="1311" y="2921"/>
                </a:lnTo>
                <a:lnTo>
                  <a:pt x="1387" y="2874"/>
                </a:lnTo>
                <a:lnTo>
                  <a:pt x="1463" y="2829"/>
                </a:lnTo>
                <a:lnTo>
                  <a:pt x="1536" y="2789"/>
                </a:lnTo>
                <a:lnTo>
                  <a:pt x="1606" y="2750"/>
                </a:lnTo>
                <a:lnTo>
                  <a:pt x="1669" y="2718"/>
                </a:lnTo>
                <a:lnTo>
                  <a:pt x="1728" y="2691"/>
                </a:lnTo>
                <a:lnTo>
                  <a:pt x="1781" y="2670"/>
                </a:lnTo>
                <a:lnTo>
                  <a:pt x="1803" y="2662"/>
                </a:lnTo>
                <a:lnTo>
                  <a:pt x="1824" y="2657"/>
                </a:lnTo>
                <a:lnTo>
                  <a:pt x="1841" y="2652"/>
                </a:lnTo>
                <a:lnTo>
                  <a:pt x="1857" y="2651"/>
                </a:lnTo>
                <a:lnTo>
                  <a:pt x="1857" y="2651"/>
                </a:lnTo>
                <a:lnTo>
                  <a:pt x="1908" y="2649"/>
                </a:lnTo>
                <a:lnTo>
                  <a:pt x="1958" y="2646"/>
                </a:lnTo>
                <a:lnTo>
                  <a:pt x="2006" y="2643"/>
                </a:lnTo>
                <a:lnTo>
                  <a:pt x="2054" y="2639"/>
                </a:lnTo>
                <a:lnTo>
                  <a:pt x="2100" y="2632"/>
                </a:lnTo>
                <a:lnTo>
                  <a:pt x="2147" y="2626"/>
                </a:lnTo>
                <a:lnTo>
                  <a:pt x="2193" y="2618"/>
                </a:lnTo>
                <a:lnTo>
                  <a:pt x="2238" y="2611"/>
                </a:lnTo>
                <a:lnTo>
                  <a:pt x="2282" y="2601"/>
                </a:lnTo>
                <a:lnTo>
                  <a:pt x="2325" y="2592"/>
                </a:lnTo>
                <a:lnTo>
                  <a:pt x="2369" y="2581"/>
                </a:lnTo>
                <a:lnTo>
                  <a:pt x="2409" y="2570"/>
                </a:lnTo>
                <a:lnTo>
                  <a:pt x="2491" y="2545"/>
                </a:lnTo>
                <a:lnTo>
                  <a:pt x="2568" y="2518"/>
                </a:lnTo>
                <a:lnTo>
                  <a:pt x="2644" y="2488"/>
                </a:lnTo>
                <a:lnTo>
                  <a:pt x="2716" y="2454"/>
                </a:lnTo>
                <a:lnTo>
                  <a:pt x="2784" y="2420"/>
                </a:lnTo>
                <a:lnTo>
                  <a:pt x="2851" y="2383"/>
                </a:lnTo>
                <a:lnTo>
                  <a:pt x="2913" y="2342"/>
                </a:lnTo>
                <a:lnTo>
                  <a:pt x="2971" y="2301"/>
                </a:lnTo>
                <a:lnTo>
                  <a:pt x="3029" y="2257"/>
                </a:lnTo>
                <a:lnTo>
                  <a:pt x="3082" y="2212"/>
                </a:lnTo>
                <a:lnTo>
                  <a:pt x="3133" y="2166"/>
                </a:lnTo>
                <a:lnTo>
                  <a:pt x="3179" y="2118"/>
                </a:lnTo>
                <a:lnTo>
                  <a:pt x="3223" y="2068"/>
                </a:lnTo>
                <a:lnTo>
                  <a:pt x="3264" y="2017"/>
                </a:lnTo>
                <a:lnTo>
                  <a:pt x="3302" y="1964"/>
                </a:lnTo>
                <a:lnTo>
                  <a:pt x="3337" y="1911"/>
                </a:lnTo>
                <a:lnTo>
                  <a:pt x="3368" y="1859"/>
                </a:lnTo>
                <a:lnTo>
                  <a:pt x="3396" y="1804"/>
                </a:lnTo>
                <a:lnTo>
                  <a:pt x="3423" y="1750"/>
                </a:lnTo>
                <a:lnTo>
                  <a:pt x="3444" y="1694"/>
                </a:lnTo>
                <a:lnTo>
                  <a:pt x="3464" y="1640"/>
                </a:lnTo>
                <a:lnTo>
                  <a:pt x="3480" y="1584"/>
                </a:lnTo>
                <a:lnTo>
                  <a:pt x="3492" y="1530"/>
                </a:lnTo>
                <a:lnTo>
                  <a:pt x="3503" y="1474"/>
                </a:lnTo>
                <a:lnTo>
                  <a:pt x="3509" y="1420"/>
                </a:lnTo>
                <a:lnTo>
                  <a:pt x="3514" y="1366"/>
                </a:lnTo>
                <a:lnTo>
                  <a:pt x="3514" y="1366"/>
                </a:lnTo>
                <a:lnTo>
                  <a:pt x="3514" y="1333"/>
                </a:lnTo>
                <a:lnTo>
                  <a:pt x="3514" y="1299"/>
                </a:lnTo>
                <a:lnTo>
                  <a:pt x="3512" y="1267"/>
                </a:lnTo>
                <a:lnTo>
                  <a:pt x="3511" y="1234"/>
                </a:lnTo>
                <a:lnTo>
                  <a:pt x="3508" y="1201"/>
                </a:lnTo>
                <a:lnTo>
                  <a:pt x="3503" y="1169"/>
                </a:lnTo>
                <a:lnTo>
                  <a:pt x="3497" y="1136"/>
                </a:lnTo>
                <a:lnTo>
                  <a:pt x="3491" y="1104"/>
                </a:lnTo>
                <a:lnTo>
                  <a:pt x="3483" y="1073"/>
                </a:lnTo>
                <a:lnTo>
                  <a:pt x="3474" y="1040"/>
                </a:lnTo>
                <a:lnTo>
                  <a:pt x="3464" y="1009"/>
                </a:lnTo>
                <a:lnTo>
                  <a:pt x="3454" y="978"/>
                </a:lnTo>
                <a:lnTo>
                  <a:pt x="3443" y="947"/>
                </a:lnTo>
                <a:lnTo>
                  <a:pt x="3430" y="918"/>
                </a:lnTo>
                <a:lnTo>
                  <a:pt x="3416" y="887"/>
                </a:lnTo>
                <a:lnTo>
                  <a:pt x="3402" y="857"/>
                </a:lnTo>
                <a:lnTo>
                  <a:pt x="3387" y="828"/>
                </a:lnTo>
                <a:lnTo>
                  <a:pt x="3370" y="798"/>
                </a:lnTo>
                <a:lnTo>
                  <a:pt x="3353" y="770"/>
                </a:lnTo>
                <a:lnTo>
                  <a:pt x="3336" y="741"/>
                </a:lnTo>
                <a:lnTo>
                  <a:pt x="3297" y="685"/>
                </a:lnTo>
                <a:lnTo>
                  <a:pt x="3254" y="631"/>
                </a:lnTo>
                <a:lnTo>
                  <a:pt x="3209" y="578"/>
                </a:lnTo>
                <a:lnTo>
                  <a:pt x="3161" y="529"/>
                </a:lnTo>
                <a:lnTo>
                  <a:pt x="3108" y="479"/>
                </a:lnTo>
                <a:lnTo>
                  <a:pt x="3054" y="431"/>
                </a:lnTo>
                <a:lnTo>
                  <a:pt x="2995" y="386"/>
                </a:lnTo>
                <a:lnTo>
                  <a:pt x="2934" y="343"/>
                </a:lnTo>
                <a:lnTo>
                  <a:pt x="2871" y="302"/>
                </a:lnTo>
                <a:lnTo>
                  <a:pt x="2804" y="264"/>
                </a:lnTo>
                <a:lnTo>
                  <a:pt x="2736" y="226"/>
                </a:lnTo>
                <a:lnTo>
                  <a:pt x="2665" y="192"/>
                </a:lnTo>
                <a:lnTo>
                  <a:pt x="2590" y="161"/>
                </a:lnTo>
                <a:lnTo>
                  <a:pt x="2514" y="132"/>
                </a:lnTo>
                <a:lnTo>
                  <a:pt x="2437" y="105"/>
                </a:lnTo>
                <a:lnTo>
                  <a:pt x="2356" y="81"/>
                </a:lnTo>
                <a:lnTo>
                  <a:pt x="2274" y="60"/>
                </a:lnTo>
                <a:lnTo>
                  <a:pt x="2189" y="42"/>
                </a:lnTo>
                <a:lnTo>
                  <a:pt x="2102" y="28"/>
                </a:lnTo>
                <a:lnTo>
                  <a:pt x="2015" y="16"/>
                </a:lnTo>
                <a:lnTo>
                  <a:pt x="1925" y="8"/>
                </a:lnTo>
                <a:lnTo>
                  <a:pt x="1834" y="2"/>
                </a:lnTo>
                <a:lnTo>
                  <a:pt x="1834" y="2"/>
                </a:lnTo>
                <a:close/>
                <a:moveTo>
                  <a:pt x="2308" y="2149"/>
                </a:moveTo>
                <a:lnTo>
                  <a:pt x="2308" y="2149"/>
                </a:lnTo>
                <a:lnTo>
                  <a:pt x="2265" y="2181"/>
                </a:lnTo>
                <a:lnTo>
                  <a:pt x="2220" y="2212"/>
                </a:lnTo>
                <a:lnTo>
                  <a:pt x="2173" y="2240"/>
                </a:lnTo>
                <a:lnTo>
                  <a:pt x="2124" y="2265"/>
                </a:lnTo>
                <a:lnTo>
                  <a:pt x="2074" y="2288"/>
                </a:lnTo>
                <a:lnTo>
                  <a:pt x="2021" y="2310"/>
                </a:lnTo>
                <a:lnTo>
                  <a:pt x="1967" y="2327"/>
                </a:lnTo>
                <a:lnTo>
                  <a:pt x="1913" y="2342"/>
                </a:lnTo>
                <a:lnTo>
                  <a:pt x="1857" y="2356"/>
                </a:lnTo>
                <a:lnTo>
                  <a:pt x="1801" y="2367"/>
                </a:lnTo>
                <a:lnTo>
                  <a:pt x="1744" y="2375"/>
                </a:lnTo>
                <a:lnTo>
                  <a:pt x="1686" y="2381"/>
                </a:lnTo>
                <a:lnTo>
                  <a:pt x="1629" y="2386"/>
                </a:lnTo>
                <a:lnTo>
                  <a:pt x="1572" y="2387"/>
                </a:lnTo>
                <a:lnTo>
                  <a:pt x="1514" y="2386"/>
                </a:lnTo>
                <a:lnTo>
                  <a:pt x="1457" y="2383"/>
                </a:lnTo>
                <a:lnTo>
                  <a:pt x="1457" y="2383"/>
                </a:lnTo>
                <a:lnTo>
                  <a:pt x="1500" y="2307"/>
                </a:lnTo>
                <a:lnTo>
                  <a:pt x="1542" y="2231"/>
                </a:lnTo>
                <a:lnTo>
                  <a:pt x="1629" y="2084"/>
                </a:lnTo>
                <a:lnTo>
                  <a:pt x="1714" y="1944"/>
                </a:lnTo>
                <a:lnTo>
                  <a:pt x="1793" y="1818"/>
                </a:lnTo>
                <a:lnTo>
                  <a:pt x="1862" y="1713"/>
                </a:lnTo>
                <a:lnTo>
                  <a:pt x="1914" y="1629"/>
                </a:lnTo>
                <a:lnTo>
                  <a:pt x="1962" y="1558"/>
                </a:lnTo>
                <a:lnTo>
                  <a:pt x="1925" y="1558"/>
                </a:lnTo>
                <a:lnTo>
                  <a:pt x="1925" y="1558"/>
                </a:lnTo>
                <a:lnTo>
                  <a:pt x="1879" y="1594"/>
                </a:lnTo>
                <a:lnTo>
                  <a:pt x="1810" y="1648"/>
                </a:lnTo>
                <a:lnTo>
                  <a:pt x="1724" y="1721"/>
                </a:lnTo>
                <a:lnTo>
                  <a:pt x="1674" y="1764"/>
                </a:lnTo>
                <a:lnTo>
                  <a:pt x="1621" y="1811"/>
                </a:lnTo>
                <a:lnTo>
                  <a:pt x="1567" y="1862"/>
                </a:lnTo>
                <a:lnTo>
                  <a:pt x="1510" y="1916"/>
                </a:lnTo>
                <a:lnTo>
                  <a:pt x="1449" y="1973"/>
                </a:lnTo>
                <a:lnTo>
                  <a:pt x="1389" y="2035"/>
                </a:lnTo>
                <a:lnTo>
                  <a:pt x="1327" y="2101"/>
                </a:lnTo>
                <a:lnTo>
                  <a:pt x="1265" y="2169"/>
                </a:lnTo>
                <a:lnTo>
                  <a:pt x="1203" y="2240"/>
                </a:lnTo>
                <a:lnTo>
                  <a:pt x="1141" y="2315"/>
                </a:lnTo>
                <a:lnTo>
                  <a:pt x="1141" y="2315"/>
                </a:lnTo>
                <a:lnTo>
                  <a:pt x="1107" y="2302"/>
                </a:lnTo>
                <a:lnTo>
                  <a:pt x="1073" y="2287"/>
                </a:lnTo>
                <a:lnTo>
                  <a:pt x="1040" y="2271"/>
                </a:lnTo>
                <a:lnTo>
                  <a:pt x="1009" y="2254"/>
                </a:lnTo>
                <a:lnTo>
                  <a:pt x="978" y="2235"/>
                </a:lnTo>
                <a:lnTo>
                  <a:pt x="950" y="2217"/>
                </a:lnTo>
                <a:lnTo>
                  <a:pt x="922" y="2195"/>
                </a:lnTo>
                <a:lnTo>
                  <a:pt x="896" y="2173"/>
                </a:lnTo>
                <a:lnTo>
                  <a:pt x="896" y="2173"/>
                </a:lnTo>
                <a:lnTo>
                  <a:pt x="859" y="2139"/>
                </a:lnTo>
                <a:lnTo>
                  <a:pt x="823" y="2102"/>
                </a:lnTo>
                <a:lnTo>
                  <a:pt x="792" y="2063"/>
                </a:lnTo>
                <a:lnTo>
                  <a:pt x="763" y="2023"/>
                </a:lnTo>
                <a:lnTo>
                  <a:pt x="736" y="1981"/>
                </a:lnTo>
                <a:lnTo>
                  <a:pt x="713" y="1939"/>
                </a:lnTo>
                <a:lnTo>
                  <a:pt x="691" y="1896"/>
                </a:lnTo>
                <a:lnTo>
                  <a:pt x="673" y="1851"/>
                </a:lnTo>
                <a:lnTo>
                  <a:pt x="657" y="1806"/>
                </a:lnTo>
                <a:lnTo>
                  <a:pt x="645" y="1760"/>
                </a:lnTo>
                <a:lnTo>
                  <a:pt x="634" y="1711"/>
                </a:lnTo>
                <a:lnTo>
                  <a:pt x="626" y="1665"/>
                </a:lnTo>
                <a:lnTo>
                  <a:pt x="622" y="1617"/>
                </a:lnTo>
                <a:lnTo>
                  <a:pt x="618" y="1569"/>
                </a:lnTo>
                <a:lnTo>
                  <a:pt x="620" y="1521"/>
                </a:lnTo>
                <a:lnTo>
                  <a:pt x="622" y="1473"/>
                </a:lnTo>
                <a:lnTo>
                  <a:pt x="626" y="1425"/>
                </a:lnTo>
                <a:lnTo>
                  <a:pt x="634" y="1377"/>
                </a:lnTo>
                <a:lnTo>
                  <a:pt x="645" y="1329"/>
                </a:lnTo>
                <a:lnTo>
                  <a:pt x="657" y="1280"/>
                </a:lnTo>
                <a:lnTo>
                  <a:pt x="671" y="1234"/>
                </a:lnTo>
                <a:lnTo>
                  <a:pt x="688" y="1187"/>
                </a:lnTo>
                <a:lnTo>
                  <a:pt x="708" y="1143"/>
                </a:lnTo>
                <a:lnTo>
                  <a:pt x="730" y="1098"/>
                </a:lnTo>
                <a:lnTo>
                  <a:pt x="755" y="1054"/>
                </a:lnTo>
                <a:lnTo>
                  <a:pt x="781" y="1011"/>
                </a:lnTo>
                <a:lnTo>
                  <a:pt x="809" y="969"/>
                </a:lnTo>
                <a:lnTo>
                  <a:pt x="840" y="929"/>
                </a:lnTo>
                <a:lnTo>
                  <a:pt x="874" y="890"/>
                </a:lnTo>
                <a:lnTo>
                  <a:pt x="908" y="853"/>
                </a:lnTo>
                <a:lnTo>
                  <a:pt x="947" y="817"/>
                </a:lnTo>
                <a:lnTo>
                  <a:pt x="986" y="783"/>
                </a:lnTo>
                <a:lnTo>
                  <a:pt x="986" y="783"/>
                </a:lnTo>
                <a:lnTo>
                  <a:pt x="1018" y="758"/>
                </a:lnTo>
                <a:lnTo>
                  <a:pt x="1051" y="735"/>
                </a:lnTo>
                <a:lnTo>
                  <a:pt x="1085" y="712"/>
                </a:lnTo>
                <a:lnTo>
                  <a:pt x="1119" y="691"/>
                </a:lnTo>
                <a:lnTo>
                  <a:pt x="1153" y="673"/>
                </a:lnTo>
                <a:lnTo>
                  <a:pt x="1187" y="654"/>
                </a:lnTo>
                <a:lnTo>
                  <a:pt x="1223" y="639"/>
                </a:lnTo>
                <a:lnTo>
                  <a:pt x="1259" y="623"/>
                </a:lnTo>
                <a:lnTo>
                  <a:pt x="1293" y="609"/>
                </a:lnTo>
                <a:lnTo>
                  <a:pt x="1328" y="597"/>
                </a:lnTo>
                <a:lnTo>
                  <a:pt x="1366" y="586"/>
                </a:lnTo>
                <a:lnTo>
                  <a:pt x="1401" y="577"/>
                </a:lnTo>
                <a:lnTo>
                  <a:pt x="1437" y="567"/>
                </a:lnTo>
                <a:lnTo>
                  <a:pt x="1474" y="558"/>
                </a:lnTo>
                <a:lnTo>
                  <a:pt x="1547" y="546"/>
                </a:lnTo>
                <a:lnTo>
                  <a:pt x="1620" y="535"/>
                </a:lnTo>
                <a:lnTo>
                  <a:pt x="1694" y="527"/>
                </a:lnTo>
                <a:lnTo>
                  <a:pt x="1767" y="521"/>
                </a:lnTo>
                <a:lnTo>
                  <a:pt x="1840" y="518"/>
                </a:lnTo>
                <a:lnTo>
                  <a:pt x="1911" y="516"/>
                </a:lnTo>
                <a:lnTo>
                  <a:pt x="1984" y="515"/>
                </a:lnTo>
                <a:lnTo>
                  <a:pt x="2124" y="513"/>
                </a:lnTo>
                <a:lnTo>
                  <a:pt x="2124" y="513"/>
                </a:lnTo>
                <a:lnTo>
                  <a:pt x="2195" y="512"/>
                </a:lnTo>
                <a:lnTo>
                  <a:pt x="2263" y="507"/>
                </a:lnTo>
                <a:lnTo>
                  <a:pt x="2328" y="501"/>
                </a:lnTo>
                <a:lnTo>
                  <a:pt x="2392" y="495"/>
                </a:lnTo>
                <a:lnTo>
                  <a:pt x="2451" y="487"/>
                </a:lnTo>
                <a:lnTo>
                  <a:pt x="2505" y="477"/>
                </a:lnTo>
                <a:lnTo>
                  <a:pt x="2556" y="470"/>
                </a:lnTo>
                <a:lnTo>
                  <a:pt x="2604" y="460"/>
                </a:lnTo>
                <a:lnTo>
                  <a:pt x="2683" y="442"/>
                </a:lnTo>
                <a:lnTo>
                  <a:pt x="2744" y="426"/>
                </a:lnTo>
                <a:lnTo>
                  <a:pt x="2781" y="415"/>
                </a:lnTo>
                <a:lnTo>
                  <a:pt x="2795" y="411"/>
                </a:lnTo>
                <a:lnTo>
                  <a:pt x="2795" y="411"/>
                </a:lnTo>
                <a:lnTo>
                  <a:pt x="2804" y="460"/>
                </a:lnTo>
                <a:lnTo>
                  <a:pt x="2812" y="519"/>
                </a:lnTo>
                <a:lnTo>
                  <a:pt x="2821" y="597"/>
                </a:lnTo>
                <a:lnTo>
                  <a:pt x="2826" y="642"/>
                </a:lnTo>
                <a:lnTo>
                  <a:pt x="2829" y="691"/>
                </a:lnTo>
                <a:lnTo>
                  <a:pt x="2832" y="744"/>
                </a:lnTo>
                <a:lnTo>
                  <a:pt x="2834" y="800"/>
                </a:lnTo>
                <a:lnTo>
                  <a:pt x="2834" y="859"/>
                </a:lnTo>
                <a:lnTo>
                  <a:pt x="2834" y="921"/>
                </a:lnTo>
                <a:lnTo>
                  <a:pt x="2830" y="986"/>
                </a:lnTo>
                <a:lnTo>
                  <a:pt x="2826" y="1053"/>
                </a:lnTo>
                <a:lnTo>
                  <a:pt x="2820" y="1119"/>
                </a:lnTo>
                <a:lnTo>
                  <a:pt x="2810" y="1189"/>
                </a:lnTo>
                <a:lnTo>
                  <a:pt x="2798" y="1260"/>
                </a:lnTo>
                <a:lnTo>
                  <a:pt x="2784" y="1332"/>
                </a:lnTo>
                <a:lnTo>
                  <a:pt x="2767" y="1405"/>
                </a:lnTo>
                <a:lnTo>
                  <a:pt x="2745" y="1476"/>
                </a:lnTo>
                <a:lnTo>
                  <a:pt x="2722" y="1549"/>
                </a:lnTo>
                <a:lnTo>
                  <a:pt x="2708" y="1584"/>
                </a:lnTo>
                <a:lnTo>
                  <a:pt x="2694" y="1622"/>
                </a:lnTo>
                <a:lnTo>
                  <a:pt x="2679" y="1657"/>
                </a:lnTo>
                <a:lnTo>
                  <a:pt x="2661" y="1693"/>
                </a:lnTo>
                <a:lnTo>
                  <a:pt x="2644" y="1727"/>
                </a:lnTo>
                <a:lnTo>
                  <a:pt x="2626" y="1763"/>
                </a:lnTo>
                <a:lnTo>
                  <a:pt x="2606" y="1797"/>
                </a:lnTo>
                <a:lnTo>
                  <a:pt x="2584" y="1832"/>
                </a:lnTo>
                <a:lnTo>
                  <a:pt x="2562" y="1866"/>
                </a:lnTo>
                <a:lnTo>
                  <a:pt x="2539" y="1899"/>
                </a:lnTo>
                <a:lnTo>
                  <a:pt x="2516" y="1933"/>
                </a:lnTo>
                <a:lnTo>
                  <a:pt x="2489" y="1966"/>
                </a:lnTo>
                <a:lnTo>
                  <a:pt x="2463" y="1997"/>
                </a:lnTo>
                <a:lnTo>
                  <a:pt x="2434" y="2029"/>
                </a:lnTo>
                <a:lnTo>
                  <a:pt x="2404" y="2060"/>
                </a:lnTo>
                <a:lnTo>
                  <a:pt x="2373" y="2090"/>
                </a:lnTo>
                <a:lnTo>
                  <a:pt x="2342" y="2119"/>
                </a:lnTo>
                <a:lnTo>
                  <a:pt x="2308" y="2149"/>
                </a:lnTo>
                <a:lnTo>
                  <a:pt x="2308" y="214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1"/>
            <a:ext cx="6697916" cy="322321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88933"/>
            <a:ext cx="3392313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81307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3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C3B2CBB-D469-9C4E-B56F-54EA6EB40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5" y="441751"/>
            <a:ext cx="4227910" cy="674031"/>
          </a:xfrm>
        </p:spPr>
        <p:txBody>
          <a:bodyPr wrap="square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 1/2</a:t>
            </a:r>
            <a:br>
              <a:rPr lang="en-GB" noProof="0" dirty="0"/>
            </a:br>
            <a:r>
              <a:rPr lang="en-GB" noProof="0" dirty="0"/>
              <a:t>Click to add title 2/2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8290564F-0CCC-DF4A-94B6-7FF54BDB6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725" y="1158240"/>
            <a:ext cx="4227909" cy="35790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270272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540544" indent="-270272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804863" indent="-264319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076325" indent="-271463">
              <a:buFont typeface="Verdana" panose="020B060403050404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05287-43D4-0C45-BD45-AAD58FEA8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445" r="3148"/>
          <a:stretch/>
        </p:blipFill>
        <p:spPr>
          <a:xfrm>
            <a:off x="0" y="0"/>
            <a:ext cx="4495800" cy="5143500"/>
          </a:xfrm>
          <a:prstGeom prst="rect">
            <a:avLst/>
          </a:prstGeom>
        </p:spPr>
      </p:pic>
      <p:grpSp>
        <p:nvGrpSpPr>
          <p:cNvPr id="7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31290" y="397057"/>
            <a:ext cx="335048" cy="475711"/>
            <a:chOff x="575052" y="529409"/>
            <a:chExt cx="446731" cy="634281"/>
          </a:xfrm>
          <a:solidFill>
            <a:srgbClr val="FFFFFF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666587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363" y="434130"/>
            <a:ext cx="7797271" cy="534799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23408F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BBBA819B-4E73-9149-896D-D531BD5B21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69194" y="1194197"/>
            <a:ext cx="7716441" cy="3213497"/>
          </a:xfrm>
        </p:spPr>
        <p:txBody>
          <a:bodyPr/>
          <a:lstStyle>
            <a:lvl1pPr>
              <a:defRPr sz="2400">
                <a:solidFill>
                  <a:srgbClr val="23418F"/>
                </a:solidFill>
              </a:defRPr>
            </a:lvl1pPr>
            <a:lvl2pPr>
              <a:defRPr sz="2100">
                <a:solidFill>
                  <a:srgbClr val="23418F"/>
                </a:solidFill>
              </a:defRPr>
            </a:lvl2pPr>
            <a:lvl3pPr>
              <a:defRPr sz="1800">
                <a:solidFill>
                  <a:srgbClr val="23418F"/>
                </a:solidFill>
              </a:defRPr>
            </a:lvl3pPr>
            <a:lvl4pPr>
              <a:defRPr sz="1500">
                <a:solidFill>
                  <a:srgbClr val="23418F"/>
                </a:solidFill>
              </a:defRPr>
            </a:lvl4pPr>
            <a:lvl5pPr>
              <a:defRPr>
                <a:solidFill>
                  <a:srgbClr val="23418F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grpSp>
        <p:nvGrpSpPr>
          <p:cNvPr id="7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6EADA54-B9D7-B848-BDC0-3D2065A7771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C9CB66E-098E-47DE-B01C-4EC83058ECE1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14" name="Dian numeron paikkamerkki 13">
            <a:extLst>
              <a:ext uri="{FF2B5EF4-FFF2-40B4-BE49-F238E27FC236}">
                <a16:creationId xmlns:a16="http://schemas.microsoft.com/office/drawing/2014/main" id="{C5E76107-D17F-094C-9243-ED00A769A3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5" name="Alatunnisteen paikkamerkki 14">
            <a:extLst>
              <a:ext uri="{FF2B5EF4-FFF2-40B4-BE49-F238E27FC236}">
                <a16:creationId xmlns:a16="http://schemas.microsoft.com/office/drawing/2014/main" id="{5DF103A3-8107-494D-B7CB-E30CD2B5739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83555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3702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2">
    <p:bg>
      <p:bgPr>
        <a:solidFill>
          <a:srgbClr val="01A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363" y="434130"/>
            <a:ext cx="7797271" cy="534799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14AAE248-60AD-3D4B-826E-E5F8A337B5C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69194" y="1194197"/>
            <a:ext cx="7716441" cy="321349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50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51AADCA-3EF5-4F8C-84DA-F1A7632BFE5C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6" name="Dian numeron paikkamerkki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804246A-7644-7D40-8694-EDA16E5292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575817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3">
    <p:bg>
      <p:bgPr>
        <a:solidFill>
          <a:srgbClr val="4BB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8363" y="434130"/>
            <a:ext cx="7797271" cy="5347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DAAF7EA2-DD0A-684A-B602-1948988820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69194" y="1194197"/>
            <a:ext cx="7716441" cy="321349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50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DB5745-90B1-41CD-9C49-B048C776E7F6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6" name="Dian numeron paikkamerkki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36B20213-50D5-3442-8778-DB7CC1B4C3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864049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4">
    <p:bg>
      <p:bgPr>
        <a:solidFill>
          <a:srgbClr val="BCB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8363" y="434130"/>
            <a:ext cx="7797271" cy="5347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DAAF7EA2-DD0A-684A-B602-1948988820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69194" y="1194197"/>
            <a:ext cx="7716441" cy="321349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50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54DAE9-27BE-4117-A017-8D7235EB6D4F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6" name="Dian numeron paikkamerkki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FF67B85-120B-7E44-AE13-E141FF0A3F1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67800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3291" y="291829"/>
            <a:ext cx="7711603" cy="99951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291829"/>
            <a:ext cx="1588294" cy="3318828"/>
          </a:xfrm>
          <a:solidFill>
            <a:srgbClr val="39B54A"/>
          </a:solidFill>
        </p:spPr>
        <p:txBody>
          <a:bodyPr lIns="144000" tIns="36000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962073"/>
            <a:ext cx="1574006" cy="1378946"/>
          </a:xfrm>
        </p:spPr>
        <p:txBody>
          <a:bodyPr lIns="144000"/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073613" y="1291829"/>
            <a:ext cx="1588294" cy="3318828"/>
          </a:xfrm>
          <a:solidFill>
            <a:srgbClr val="00AEEF"/>
          </a:solidFill>
        </p:spPr>
        <p:txBody>
          <a:bodyPr lIns="144000" tIns="36000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2073613" y="2962073"/>
            <a:ext cx="1574006" cy="1378946"/>
          </a:xfrm>
        </p:spPr>
        <p:txBody>
          <a:bodyPr lIns="144000"/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3766226" y="1291829"/>
            <a:ext cx="1588294" cy="3318828"/>
          </a:xfrm>
          <a:solidFill>
            <a:srgbClr val="FF94A7"/>
          </a:solidFill>
        </p:spPr>
        <p:txBody>
          <a:bodyPr lIns="144000" tIns="36000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66226" y="2962073"/>
            <a:ext cx="1574006" cy="1378946"/>
          </a:xfrm>
        </p:spPr>
        <p:txBody>
          <a:bodyPr lIns="144000"/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480727" y="1291829"/>
            <a:ext cx="1588294" cy="3318828"/>
          </a:xfrm>
          <a:solidFill>
            <a:srgbClr val="662D91"/>
          </a:solidFill>
        </p:spPr>
        <p:txBody>
          <a:bodyPr lIns="144000" tIns="36000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480727" y="2962073"/>
            <a:ext cx="1574006" cy="1378946"/>
          </a:xfrm>
        </p:spPr>
        <p:txBody>
          <a:bodyPr lIns="144000"/>
          <a:lstStyle>
            <a:lvl1pPr marL="0" indent="0">
              <a:lnSpc>
                <a:spcPct val="100000"/>
              </a:lnSpc>
              <a:buNone/>
              <a:defRPr sz="13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7180635" y="1291829"/>
            <a:ext cx="1588294" cy="3318828"/>
          </a:xfrm>
          <a:solidFill>
            <a:srgbClr val="23408F"/>
          </a:solidFill>
        </p:spPr>
        <p:txBody>
          <a:bodyPr lIns="144000" tIns="36000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7180636" y="2962073"/>
            <a:ext cx="1574006" cy="1378946"/>
          </a:xfrm>
        </p:spPr>
        <p:txBody>
          <a:bodyPr lIns="144000"/>
          <a:lstStyle>
            <a:lvl1pPr marL="0" indent="0">
              <a:lnSpc>
                <a:spcPct val="100000"/>
              </a:lnSpc>
              <a:buNone/>
              <a:defRPr sz="13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grpSp>
        <p:nvGrpSpPr>
          <p:cNvPr id="25" name="Log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431290" y="397057"/>
            <a:ext cx="335048" cy="475711"/>
            <a:chOff x="575052" y="529409"/>
            <a:chExt cx="446731" cy="634281"/>
          </a:xfrm>
          <a:solidFill>
            <a:srgbClr val="23418F"/>
          </a:solidFill>
        </p:grpSpPr>
        <p:sp>
          <p:nvSpPr>
            <p:cNvPr id="2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B7D64013-E967-1E42-BBB7-40206306A85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B4631EA-2AFA-4028-BB33-2B0234499FF2}" type="datetime1">
              <a:rPr lang="en-GB" noProof="0" smtClean="0"/>
              <a:t>15/01/2024</a:t>
            </a:fld>
            <a:endParaRPr lang="en-GB" noProof="0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3603DA4F-FE9B-C842-A1EF-0456D3B7037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Alatunnisteen paikkamerkki 19">
            <a:extLst>
              <a:ext uri="{FF2B5EF4-FFF2-40B4-BE49-F238E27FC236}">
                <a16:creationId xmlns:a16="http://schemas.microsoft.com/office/drawing/2014/main" id="{07E21E84-4456-FA44-A33B-6414DF847E1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 noProof="0"/>
              <a:t>Footer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858254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ulty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780849C-806A-CC42-A9A0-463EC3670A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441751"/>
            <a:ext cx="4313634" cy="674031"/>
          </a:xfrm>
        </p:spPr>
        <p:txBody>
          <a:bodyPr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 1/2</a:t>
            </a:r>
            <a:br>
              <a:rPr lang="en-GB" noProof="0" dirty="0"/>
            </a:br>
            <a:r>
              <a:rPr lang="en-GB" noProof="0" dirty="0"/>
              <a:t>Click to add title 2/2</a:t>
            </a:r>
          </a:p>
        </p:txBody>
      </p:sp>
      <p:sp>
        <p:nvSpPr>
          <p:cNvPr id="17" name="Content placeholder">
            <a:extLst>
              <a:ext uri="{FF2B5EF4-FFF2-40B4-BE49-F238E27FC236}">
                <a16:creationId xmlns:a16="http://schemas.microsoft.com/office/drawing/2014/main" id="{40603D6F-D404-8440-B774-89DD6C38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158240"/>
            <a:ext cx="4313634" cy="3579054"/>
          </a:xfrm>
        </p:spPr>
        <p:txBody>
          <a:bodyPr/>
          <a:lstStyle>
            <a:lvl1pPr>
              <a:defRPr>
                <a:solidFill>
                  <a:srgbClr val="23408F"/>
                </a:solidFill>
              </a:defRPr>
            </a:lvl1pPr>
            <a:lvl2pPr marL="270272" indent="-270272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2pPr>
            <a:lvl3pPr marL="540544" indent="-270272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3pPr>
            <a:lvl4pPr marL="804863" indent="-264319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4pPr>
            <a:lvl5pPr marL="1076325" indent="-271463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D40FC309-8CED-7C49-B3E7-FC7BB52653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8929" y="441751"/>
            <a:ext cx="3663641" cy="4295747"/>
          </a:xfrm>
          <a:noFill/>
        </p:spPr>
        <p:txBody>
          <a:bodyPr/>
          <a:lstStyle>
            <a:lvl1pPr marL="270272" marR="0" indent="-27027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Verdana" panose="020B0604030504040204" pitchFamily="34" charset="0"/>
              <a:buChar char="‒"/>
              <a:tabLst/>
              <a:defRPr lang="fi-FI" b="1" smtClean="0">
                <a:effectLst/>
              </a:defRPr>
            </a:lvl1pPr>
          </a:lstStyle>
          <a:p>
            <a:pPr marL="270272" marR="0" lvl="0" indent="-27027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Verdana" panose="020B0604030504040204" pitchFamily="34" charset="0"/>
              <a:buChar char="‒"/>
              <a:tabLst/>
              <a:defRPr/>
            </a:pPr>
            <a:r>
              <a:rPr lang="en-GB" noProof="0" dirty="0"/>
              <a:t>Click to add sub-brand logo </a:t>
            </a:r>
          </a:p>
          <a:p>
            <a:pPr marL="270272" marR="0" lvl="0" indent="-270272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Verdana" panose="020B0604030504040204" pitchFamily="34" charset="0"/>
              <a:buChar char="‒"/>
              <a:tabLst/>
              <a:defRPr/>
            </a:pPr>
            <a:endParaRPr lang="en-GB" noProof="0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1DEF175-8EDD-264E-85D5-C9085A707D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F455CC4-ADD7-434C-9A30-87374A811381}" type="datetime1">
              <a:rPr lang="en-GB" noProof="0" smtClean="0"/>
              <a:t>15/01/2024</a:t>
            </a:fld>
            <a:endParaRPr lang="en-GB" noProof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A517C00-FC64-9A4E-A9D4-B0070A4090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Footer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26E43F4A-F932-6140-A5D5-5E1EC70A2C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1156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66">
          <p15:clr>
            <a:srgbClr val="FBAE40"/>
          </p15:clr>
        </p15:guide>
        <p15:guide id="2" orient="horz" pos="368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Logo"/>
          <p:cNvGrpSpPr/>
          <p:nvPr userDrawn="1"/>
        </p:nvGrpSpPr>
        <p:grpSpPr bwMode="black">
          <a:xfrm>
            <a:off x="3164172" y="550981"/>
            <a:ext cx="2808312" cy="3946871"/>
            <a:chOff x="4053823" y="805616"/>
            <a:chExt cx="3746764" cy="5265795"/>
          </a:xfrm>
          <a:solidFill>
            <a:srgbClr val="23408F"/>
          </a:solidFill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9" name="Freeform 2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34" name="Rectangle 3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14805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2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Logo"/>
          <p:cNvGrpSpPr/>
          <p:nvPr userDrawn="1"/>
        </p:nvGrpSpPr>
        <p:grpSpPr bwMode="black">
          <a:xfrm>
            <a:off x="3164172" y="550981"/>
            <a:ext cx="2808312" cy="3946871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4" name="Rectangle 5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9" name="Rectangle 5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952187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3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Logo"/>
          <p:cNvGrpSpPr/>
          <p:nvPr userDrawn="1"/>
        </p:nvGrpSpPr>
        <p:grpSpPr bwMode="black">
          <a:xfrm>
            <a:off x="3164172" y="550981"/>
            <a:ext cx="2808312" cy="3946871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4" name="Rectangle 5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59" name="Rectangle 5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0833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white bg/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eft Arrow 14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9631340" y="7143"/>
            <a:ext cx="15316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the shape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7" name="Freeform 16"/>
          <p:cNvSpPr>
            <a:spLocks noEditPoints="1"/>
          </p:cNvSpPr>
          <p:nvPr userDrawn="1"/>
        </p:nvSpPr>
        <p:spPr bwMode="auto">
          <a:xfrm>
            <a:off x="6154967" y="-2639610"/>
            <a:ext cx="8458411" cy="7798876"/>
          </a:xfrm>
          <a:custGeom>
            <a:avLst/>
            <a:gdLst>
              <a:gd name="T0" fmla="*/ 1474 w 3514"/>
              <a:gd name="T1" fmla="*/ 12 h 3240"/>
              <a:gd name="T2" fmla="*/ 978 w 3514"/>
              <a:gd name="T3" fmla="*/ 122 h 3240"/>
              <a:gd name="T4" fmla="*/ 560 w 3514"/>
              <a:gd name="T5" fmla="*/ 327 h 3240"/>
              <a:gd name="T6" fmla="*/ 262 w 3514"/>
              <a:gd name="T7" fmla="*/ 586 h 3240"/>
              <a:gd name="T8" fmla="*/ 143 w 3514"/>
              <a:gd name="T9" fmla="*/ 750 h 3240"/>
              <a:gd name="T10" fmla="*/ 57 w 3514"/>
              <a:gd name="T11" fmla="*/ 930 h 3240"/>
              <a:gd name="T12" fmla="*/ 9 w 3514"/>
              <a:gd name="T13" fmla="*/ 1121 h 3240"/>
              <a:gd name="T14" fmla="*/ 2 w 3514"/>
              <a:gd name="T15" fmla="*/ 1341 h 3240"/>
              <a:gd name="T16" fmla="*/ 76 w 3514"/>
              <a:gd name="T17" fmla="*/ 1698 h 3240"/>
              <a:gd name="T18" fmla="*/ 231 w 3514"/>
              <a:gd name="T19" fmla="*/ 1977 h 3240"/>
              <a:gd name="T20" fmla="*/ 369 w 3514"/>
              <a:gd name="T21" fmla="*/ 2130 h 3240"/>
              <a:gd name="T22" fmla="*/ 541 w 3514"/>
              <a:gd name="T23" fmla="*/ 2273 h 3240"/>
              <a:gd name="T24" fmla="*/ 876 w 3514"/>
              <a:gd name="T25" fmla="*/ 2473 h 3240"/>
              <a:gd name="T26" fmla="*/ 1105 w 3514"/>
              <a:gd name="T27" fmla="*/ 2555 h 3240"/>
              <a:gd name="T28" fmla="*/ 1108 w 3514"/>
              <a:gd name="T29" fmla="*/ 2559 h 3240"/>
              <a:gd name="T30" fmla="*/ 905 w 3514"/>
              <a:gd name="T31" fmla="*/ 3201 h 3240"/>
              <a:gd name="T32" fmla="*/ 1311 w 3514"/>
              <a:gd name="T33" fmla="*/ 2921 h 3240"/>
              <a:gd name="T34" fmla="*/ 1728 w 3514"/>
              <a:gd name="T35" fmla="*/ 2691 h 3240"/>
              <a:gd name="T36" fmla="*/ 1857 w 3514"/>
              <a:gd name="T37" fmla="*/ 2651 h 3240"/>
              <a:gd name="T38" fmla="*/ 2147 w 3514"/>
              <a:gd name="T39" fmla="*/ 2626 h 3240"/>
              <a:gd name="T40" fmla="*/ 2409 w 3514"/>
              <a:gd name="T41" fmla="*/ 2570 h 3240"/>
              <a:gd name="T42" fmla="*/ 2851 w 3514"/>
              <a:gd name="T43" fmla="*/ 2383 h 3240"/>
              <a:gd name="T44" fmla="*/ 3179 w 3514"/>
              <a:gd name="T45" fmla="*/ 2118 h 3240"/>
              <a:gd name="T46" fmla="*/ 3396 w 3514"/>
              <a:gd name="T47" fmla="*/ 1804 h 3240"/>
              <a:gd name="T48" fmla="*/ 3503 w 3514"/>
              <a:gd name="T49" fmla="*/ 1474 h 3240"/>
              <a:gd name="T50" fmla="*/ 3512 w 3514"/>
              <a:gd name="T51" fmla="*/ 1267 h 3240"/>
              <a:gd name="T52" fmla="*/ 3483 w 3514"/>
              <a:gd name="T53" fmla="*/ 1073 h 3240"/>
              <a:gd name="T54" fmla="*/ 3416 w 3514"/>
              <a:gd name="T55" fmla="*/ 887 h 3240"/>
              <a:gd name="T56" fmla="*/ 3297 w 3514"/>
              <a:gd name="T57" fmla="*/ 685 h 3240"/>
              <a:gd name="T58" fmla="*/ 2995 w 3514"/>
              <a:gd name="T59" fmla="*/ 386 h 3240"/>
              <a:gd name="T60" fmla="*/ 2590 w 3514"/>
              <a:gd name="T61" fmla="*/ 161 h 3240"/>
              <a:gd name="T62" fmla="*/ 2102 w 3514"/>
              <a:gd name="T63" fmla="*/ 28 h 3240"/>
              <a:gd name="T64" fmla="*/ 2308 w 3514"/>
              <a:gd name="T65" fmla="*/ 2149 h 3240"/>
              <a:gd name="T66" fmla="*/ 2021 w 3514"/>
              <a:gd name="T67" fmla="*/ 2310 h 3240"/>
              <a:gd name="T68" fmla="*/ 1686 w 3514"/>
              <a:gd name="T69" fmla="*/ 2381 h 3240"/>
              <a:gd name="T70" fmla="*/ 1500 w 3514"/>
              <a:gd name="T71" fmla="*/ 2307 h 3240"/>
              <a:gd name="T72" fmla="*/ 1914 w 3514"/>
              <a:gd name="T73" fmla="*/ 1629 h 3240"/>
              <a:gd name="T74" fmla="*/ 1724 w 3514"/>
              <a:gd name="T75" fmla="*/ 1721 h 3240"/>
              <a:gd name="T76" fmla="*/ 1389 w 3514"/>
              <a:gd name="T77" fmla="*/ 2035 h 3240"/>
              <a:gd name="T78" fmla="*/ 1107 w 3514"/>
              <a:gd name="T79" fmla="*/ 2302 h 3240"/>
              <a:gd name="T80" fmla="*/ 922 w 3514"/>
              <a:gd name="T81" fmla="*/ 2195 h 3240"/>
              <a:gd name="T82" fmla="*/ 763 w 3514"/>
              <a:gd name="T83" fmla="*/ 2023 h 3240"/>
              <a:gd name="T84" fmla="*/ 645 w 3514"/>
              <a:gd name="T85" fmla="*/ 1760 h 3240"/>
              <a:gd name="T86" fmla="*/ 622 w 3514"/>
              <a:gd name="T87" fmla="*/ 1473 h 3240"/>
              <a:gd name="T88" fmla="*/ 688 w 3514"/>
              <a:gd name="T89" fmla="*/ 1187 h 3240"/>
              <a:gd name="T90" fmla="*/ 840 w 3514"/>
              <a:gd name="T91" fmla="*/ 929 h 3240"/>
              <a:gd name="T92" fmla="*/ 1018 w 3514"/>
              <a:gd name="T93" fmla="*/ 758 h 3240"/>
              <a:gd name="T94" fmla="*/ 1223 w 3514"/>
              <a:gd name="T95" fmla="*/ 639 h 3240"/>
              <a:gd name="T96" fmla="*/ 1437 w 3514"/>
              <a:gd name="T97" fmla="*/ 567 h 3240"/>
              <a:gd name="T98" fmla="*/ 1840 w 3514"/>
              <a:gd name="T99" fmla="*/ 518 h 3240"/>
              <a:gd name="T100" fmla="*/ 2263 w 3514"/>
              <a:gd name="T101" fmla="*/ 507 h 3240"/>
              <a:gd name="T102" fmla="*/ 2604 w 3514"/>
              <a:gd name="T103" fmla="*/ 460 h 3240"/>
              <a:gd name="T104" fmla="*/ 2804 w 3514"/>
              <a:gd name="T105" fmla="*/ 460 h 3240"/>
              <a:gd name="T106" fmla="*/ 2834 w 3514"/>
              <a:gd name="T107" fmla="*/ 800 h 3240"/>
              <a:gd name="T108" fmla="*/ 2810 w 3514"/>
              <a:gd name="T109" fmla="*/ 1189 h 3240"/>
              <a:gd name="T110" fmla="*/ 2708 w 3514"/>
              <a:gd name="T111" fmla="*/ 1584 h 3240"/>
              <a:gd name="T112" fmla="*/ 2606 w 3514"/>
              <a:gd name="T113" fmla="*/ 1797 h 3240"/>
              <a:gd name="T114" fmla="*/ 2463 w 3514"/>
              <a:gd name="T115" fmla="*/ 1997 h 3240"/>
              <a:gd name="T116" fmla="*/ 2308 w 3514"/>
              <a:gd name="T117" fmla="*/ 2149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4" h="3240">
                <a:moveTo>
                  <a:pt x="1834" y="2"/>
                </a:moveTo>
                <a:lnTo>
                  <a:pt x="1834" y="2"/>
                </a:lnTo>
                <a:lnTo>
                  <a:pt x="1742" y="0"/>
                </a:lnTo>
                <a:lnTo>
                  <a:pt x="1651" y="0"/>
                </a:lnTo>
                <a:lnTo>
                  <a:pt x="1562" y="5"/>
                </a:lnTo>
                <a:lnTo>
                  <a:pt x="1474" y="12"/>
                </a:lnTo>
                <a:lnTo>
                  <a:pt x="1387" y="23"/>
                </a:lnTo>
                <a:lnTo>
                  <a:pt x="1302" y="37"/>
                </a:lnTo>
                <a:lnTo>
                  <a:pt x="1218" y="54"/>
                </a:lnTo>
                <a:lnTo>
                  <a:pt x="1136" y="74"/>
                </a:lnTo>
                <a:lnTo>
                  <a:pt x="1057" y="98"/>
                </a:lnTo>
                <a:lnTo>
                  <a:pt x="978" y="122"/>
                </a:lnTo>
                <a:lnTo>
                  <a:pt x="902" y="150"/>
                </a:lnTo>
                <a:lnTo>
                  <a:pt x="829" y="181"/>
                </a:lnTo>
                <a:lnTo>
                  <a:pt x="758" y="214"/>
                </a:lnTo>
                <a:lnTo>
                  <a:pt x="690" y="250"/>
                </a:lnTo>
                <a:lnTo>
                  <a:pt x="623" y="288"/>
                </a:lnTo>
                <a:lnTo>
                  <a:pt x="560" y="327"/>
                </a:lnTo>
                <a:lnTo>
                  <a:pt x="499" y="371"/>
                </a:lnTo>
                <a:lnTo>
                  <a:pt x="440" y="415"/>
                </a:lnTo>
                <a:lnTo>
                  <a:pt x="386" y="462"/>
                </a:lnTo>
                <a:lnTo>
                  <a:pt x="333" y="510"/>
                </a:lnTo>
                <a:lnTo>
                  <a:pt x="285" y="561"/>
                </a:lnTo>
                <a:lnTo>
                  <a:pt x="262" y="586"/>
                </a:lnTo>
                <a:lnTo>
                  <a:pt x="240" y="612"/>
                </a:lnTo>
                <a:lnTo>
                  <a:pt x="219" y="640"/>
                </a:lnTo>
                <a:lnTo>
                  <a:pt x="198" y="667"/>
                </a:lnTo>
                <a:lnTo>
                  <a:pt x="180" y="695"/>
                </a:lnTo>
                <a:lnTo>
                  <a:pt x="161" y="722"/>
                </a:lnTo>
                <a:lnTo>
                  <a:pt x="143" y="750"/>
                </a:lnTo>
                <a:lnTo>
                  <a:pt x="127" y="780"/>
                </a:lnTo>
                <a:lnTo>
                  <a:pt x="110" y="809"/>
                </a:lnTo>
                <a:lnTo>
                  <a:pt x="96" y="839"/>
                </a:lnTo>
                <a:lnTo>
                  <a:pt x="82" y="868"/>
                </a:lnTo>
                <a:lnTo>
                  <a:pt x="70" y="899"/>
                </a:lnTo>
                <a:lnTo>
                  <a:pt x="57" y="930"/>
                </a:lnTo>
                <a:lnTo>
                  <a:pt x="47" y="961"/>
                </a:lnTo>
                <a:lnTo>
                  <a:pt x="37" y="992"/>
                </a:lnTo>
                <a:lnTo>
                  <a:pt x="29" y="1023"/>
                </a:lnTo>
                <a:lnTo>
                  <a:pt x="22" y="1056"/>
                </a:lnTo>
                <a:lnTo>
                  <a:pt x="16" y="1088"/>
                </a:lnTo>
                <a:lnTo>
                  <a:pt x="9" y="1121"/>
                </a:lnTo>
                <a:lnTo>
                  <a:pt x="6" y="1153"/>
                </a:lnTo>
                <a:lnTo>
                  <a:pt x="3" y="1186"/>
                </a:lnTo>
                <a:lnTo>
                  <a:pt x="0" y="1220"/>
                </a:lnTo>
                <a:lnTo>
                  <a:pt x="0" y="1220"/>
                </a:lnTo>
                <a:lnTo>
                  <a:pt x="0" y="1280"/>
                </a:lnTo>
                <a:lnTo>
                  <a:pt x="2" y="1341"/>
                </a:lnTo>
                <a:lnTo>
                  <a:pt x="6" y="1401"/>
                </a:lnTo>
                <a:lnTo>
                  <a:pt x="14" y="1462"/>
                </a:lnTo>
                <a:lnTo>
                  <a:pt x="25" y="1521"/>
                </a:lnTo>
                <a:lnTo>
                  <a:pt x="39" y="1581"/>
                </a:lnTo>
                <a:lnTo>
                  <a:pt x="56" y="1640"/>
                </a:lnTo>
                <a:lnTo>
                  <a:pt x="76" y="1698"/>
                </a:lnTo>
                <a:lnTo>
                  <a:pt x="101" y="1756"/>
                </a:lnTo>
                <a:lnTo>
                  <a:pt x="127" y="1812"/>
                </a:lnTo>
                <a:lnTo>
                  <a:pt x="158" y="1868"/>
                </a:lnTo>
                <a:lnTo>
                  <a:pt x="192" y="1922"/>
                </a:lnTo>
                <a:lnTo>
                  <a:pt x="212" y="1950"/>
                </a:lnTo>
                <a:lnTo>
                  <a:pt x="231" y="1977"/>
                </a:lnTo>
                <a:lnTo>
                  <a:pt x="251" y="2003"/>
                </a:lnTo>
                <a:lnTo>
                  <a:pt x="273" y="2029"/>
                </a:lnTo>
                <a:lnTo>
                  <a:pt x="296" y="2054"/>
                </a:lnTo>
                <a:lnTo>
                  <a:pt x="319" y="2080"/>
                </a:lnTo>
                <a:lnTo>
                  <a:pt x="344" y="2105"/>
                </a:lnTo>
                <a:lnTo>
                  <a:pt x="369" y="2130"/>
                </a:lnTo>
                <a:lnTo>
                  <a:pt x="369" y="2130"/>
                </a:lnTo>
                <a:lnTo>
                  <a:pt x="403" y="2161"/>
                </a:lnTo>
                <a:lnTo>
                  <a:pt x="439" y="2190"/>
                </a:lnTo>
                <a:lnTo>
                  <a:pt x="473" y="2220"/>
                </a:lnTo>
                <a:lnTo>
                  <a:pt x="507" y="2246"/>
                </a:lnTo>
                <a:lnTo>
                  <a:pt x="541" y="2273"/>
                </a:lnTo>
                <a:lnTo>
                  <a:pt x="574" y="2297"/>
                </a:lnTo>
                <a:lnTo>
                  <a:pt x="639" y="2342"/>
                </a:lnTo>
                <a:lnTo>
                  <a:pt x="702" y="2381"/>
                </a:lnTo>
                <a:lnTo>
                  <a:pt x="764" y="2415"/>
                </a:lnTo>
                <a:lnTo>
                  <a:pt x="822" y="2446"/>
                </a:lnTo>
                <a:lnTo>
                  <a:pt x="876" y="2473"/>
                </a:lnTo>
                <a:lnTo>
                  <a:pt x="925" y="2494"/>
                </a:lnTo>
                <a:lnTo>
                  <a:pt x="969" y="2511"/>
                </a:lnTo>
                <a:lnTo>
                  <a:pt x="1009" y="2527"/>
                </a:lnTo>
                <a:lnTo>
                  <a:pt x="1042" y="2538"/>
                </a:lnTo>
                <a:lnTo>
                  <a:pt x="1088" y="2552"/>
                </a:lnTo>
                <a:lnTo>
                  <a:pt x="1105" y="2555"/>
                </a:lnTo>
                <a:lnTo>
                  <a:pt x="1105" y="2555"/>
                </a:lnTo>
                <a:lnTo>
                  <a:pt x="1108" y="2556"/>
                </a:lnTo>
                <a:lnTo>
                  <a:pt x="1108" y="2558"/>
                </a:lnTo>
                <a:lnTo>
                  <a:pt x="1108" y="2558"/>
                </a:lnTo>
                <a:lnTo>
                  <a:pt x="1108" y="2559"/>
                </a:lnTo>
                <a:lnTo>
                  <a:pt x="1108" y="2559"/>
                </a:lnTo>
                <a:lnTo>
                  <a:pt x="1107" y="2561"/>
                </a:lnTo>
                <a:lnTo>
                  <a:pt x="1107" y="2561"/>
                </a:lnTo>
                <a:lnTo>
                  <a:pt x="586" y="3240"/>
                </a:lnTo>
                <a:lnTo>
                  <a:pt x="857" y="3240"/>
                </a:lnTo>
                <a:lnTo>
                  <a:pt x="857" y="3240"/>
                </a:lnTo>
                <a:lnTo>
                  <a:pt x="905" y="3201"/>
                </a:lnTo>
                <a:lnTo>
                  <a:pt x="961" y="3159"/>
                </a:lnTo>
                <a:lnTo>
                  <a:pt x="1023" y="3114"/>
                </a:lnTo>
                <a:lnTo>
                  <a:pt x="1091" y="3066"/>
                </a:lnTo>
                <a:lnTo>
                  <a:pt x="1163" y="3018"/>
                </a:lnTo>
                <a:lnTo>
                  <a:pt x="1237" y="2969"/>
                </a:lnTo>
                <a:lnTo>
                  <a:pt x="1311" y="2921"/>
                </a:lnTo>
                <a:lnTo>
                  <a:pt x="1387" y="2874"/>
                </a:lnTo>
                <a:lnTo>
                  <a:pt x="1463" y="2829"/>
                </a:lnTo>
                <a:lnTo>
                  <a:pt x="1536" y="2789"/>
                </a:lnTo>
                <a:lnTo>
                  <a:pt x="1606" y="2750"/>
                </a:lnTo>
                <a:lnTo>
                  <a:pt x="1669" y="2718"/>
                </a:lnTo>
                <a:lnTo>
                  <a:pt x="1728" y="2691"/>
                </a:lnTo>
                <a:lnTo>
                  <a:pt x="1781" y="2670"/>
                </a:lnTo>
                <a:lnTo>
                  <a:pt x="1803" y="2662"/>
                </a:lnTo>
                <a:lnTo>
                  <a:pt x="1824" y="2657"/>
                </a:lnTo>
                <a:lnTo>
                  <a:pt x="1841" y="2652"/>
                </a:lnTo>
                <a:lnTo>
                  <a:pt x="1857" y="2651"/>
                </a:lnTo>
                <a:lnTo>
                  <a:pt x="1857" y="2651"/>
                </a:lnTo>
                <a:lnTo>
                  <a:pt x="1908" y="2649"/>
                </a:lnTo>
                <a:lnTo>
                  <a:pt x="1958" y="2646"/>
                </a:lnTo>
                <a:lnTo>
                  <a:pt x="2006" y="2643"/>
                </a:lnTo>
                <a:lnTo>
                  <a:pt x="2054" y="2639"/>
                </a:lnTo>
                <a:lnTo>
                  <a:pt x="2100" y="2632"/>
                </a:lnTo>
                <a:lnTo>
                  <a:pt x="2147" y="2626"/>
                </a:lnTo>
                <a:lnTo>
                  <a:pt x="2193" y="2618"/>
                </a:lnTo>
                <a:lnTo>
                  <a:pt x="2238" y="2611"/>
                </a:lnTo>
                <a:lnTo>
                  <a:pt x="2282" y="2601"/>
                </a:lnTo>
                <a:lnTo>
                  <a:pt x="2325" y="2592"/>
                </a:lnTo>
                <a:lnTo>
                  <a:pt x="2369" y="2581"/>
                </a:lnTo>
                <a:lnTo>
                  <a:pt x="2409" y="2570"/>
                </a:lnTo>
                <a:lnTo>
                  <a:pt x="2491" y="2545"/>
                </a:lnTo>
                <a:lnTo>
                  <a:pt x="2568" y="2518"/>
                </a:lnTo>
                <a:lnTo>
                  <a:pt x="2644" y="2488"/>
                </a:lnTo>
                <a:lnTo>
                  <a:pt x="2716" y="2454"/>
                </a:lnTo>
                <a:lnTo>
                  <a:pt x="2784" y="2420"/>
                </a:lnTo>
                <a:lnTo>
                  <a:pt x="2851" y="2383"/>
                </a:lnTo>
                <a:lnTo>
                  <a:pt x="2913" y="2342"/>
                </a:lnTo>
                <a:lnTo>
                  <a:pt x="2971" y="2301"/>
                </a:lnTo>
                <a:lnTo>
                  <a:pt x="3029" y="2257"/>
                </a:lnTo>
                <a:lnTo>
                  <a:pt x="3082" y="2212"/>
                </a:lnTo>
                <a:lnTo>
                  <a:pt x="3133" y="2166"/>
                </a:lnTo>
                <a:lnTo>
                  <a:pt x="3179" y="2118"/>
                </a:lnTo>
                <a:lnTo>
                  <a:pt x="3223" y="2068"/>
                </a:lnTo>
                <a:lnTo>
                  <a:pt x="3264" y="2017"/>
                </a:lnTo>
                <a:lnTo>
                  <a:pt x="3302" y="1964"/>
                </a:lnTo>
                <a:lnTo>
                  <a:pt x="3337" y="1911"/>
                </a:lnTo>
                <a:lnTo>
                  <a:pt x="3368" y="1859"/>
                </a:lnTo>
                <a:lnTo>
                  <a:pt x="3396" y="1804"/>
                </a:lnTo>
                <a:lnTo>
                  <a:pt x="3423" y="1750"/>
                </a:lnTo>
                <a:lnTo>
                  <a:pt x="3444" y="1694"/>
                </a:lnTo>
                <a:lnTo>
                  <a:pt x="3464" y="1640"/>
                </a:lnTo>
                <a:lnTo>
                  <a:pt x="3480" y="1584"/>
                </a:lnTo>
                <a:lnTo>
                  <a:pt x="3492" y="1530"/>
                </a:lnTo>
                <a:lnTo>
                  <a:pt x="3503" y="1474"/>
                </a:lnTo>
                <a:lnTo>
                  <a:pt x="3509" y="1420"/>
                </a:lnTo>
                <a:lnTo>
                  <a:pt x="3514" y="1366"/>
                </a:lnTo>
                <a:lnTo>
                  <a:pt x="3514" y="1366"/>
                </a:lnTo>
                <a:lnTo>
                  <a:pt x="3514" y="1333"/>
                </a:lnTo>
                <a:lnTo>
                  <a:pt x="3514" y="1299"/>
                </a:lnTo>
                <a:lnTo>
                  <a:pt x="3512" y="1267"/>
                </a:lnTo>
                <a:lnTo>
                  <a:pt x="3511" y="1234"/>
                </a:lnTo>
                <a:lnTo>
                  <a:pt x="3508" y="1201"/>
                </a:lnTo>
                <a:lnTo>
                  <a:pt x="3503" y="1169"/>
                </a:lnTo>
                <a:lnTo>
                  <a:pt x="3497" y="1136"/>
                </a:lnTo>
                <a:lnTo>
                  <a:pt x="3491" y="1104"/>
                </a:lnTo>
                <a:lnTo>
                  <a:pt x="3483" y="1073"/>
                </a:lnTo>
                <a:lnTo>
                  <a:pt x="3474" y="1040"/>
                </a:lnTo>
                <a:lnTo>
                  <a:pt x="3464" y="1009"/>
                </a:lnTo>
                <a:lnTo>
                  <a:pt x="3454" y="978"/>
                </a:lnTo>
                <a:lnTo>
                  <a:pt x="3443" y="947"/>
                </a:lnTo>
                <a:lnTo>
                  <a:pt x="3430" y="918"/>
                </a:lnTo>
                <a:lnTo>
                  <a:pt x="3416" y="887"/>
                </a:lnTo>
                <a:lnTo>
                  <a:pt x="3402" y="857"/>
                </a:lnTo>
                <a:lnTo>
                  <a:pt x="3387" y="828"/>
                </a:lnTo>
                <a:lnTo>
                  <a:pt x="3370" y="798"/>
                </a:lnTo>
                <a:lnTo>
                  <a:pt x="3353" y="770"/>
                </a:lnTo>
                <a:lnTo>
                  <a:pt x="3336" y="741"/>
                </a:lnTo>
                <a:lnTo>
                  <a:pt x="3297" y="685"/>
                </a:lnTo>
                <a:lnTo>
                  <a:pt x="3254" y="631"/>
                </a:lnTo>
                <a:lnTo>
                  <a:pt x="3209" y="578"/>
                </a:lnTo>
                <a:lnTo>
                  <a:pt x="3161" y="529"/>
                </a:lnTo>
                <a:lnTo>
                  <a:pt x="3108" y="479"/>
                </a:lnTo>
                <a:lnTo>
                  <a:pt x="3054" y="431"/>
                </a:lnTo>
                <a:lnTo>
                  <a:pt x="2995" y="386"/>
                </a:lnTo>
                <a:lnTo>
                  <a:pt x="2934" y="343"/>
                </a:lnTo>
                <a:lnTo>
                  <a:pt x="2871" y="302"/>
                </a:lnTo>
                <a:lnTo>
                  <a:pt x="2804" y="264"/>
                </a:lnTo>
                <a:lnTo>
                  <a:pt x="2736" y="226"/>
                </a:lnTo>
                <a:lnTo>
                  <a:pt x="2665" y="192"/>
                </a:lnTo>
                <a:lnTo>
                  <a:pt x="2590" y="161"/>
                </a:lnTo>
                <a:lnTo>
                  <a:pt x="2514" y="132"/>
                </a:lnTo>
                <a:lnTo>
                  <a:pt x="2437" y="105"/>
                </a:lnTo>
                <a:lnTo>
                  <a:pt x="2356" y="81"/>
                </a:lnTo>
                <a:lnTo>
                  <a:pt x="2274" y="60"/>
                </a:lnTo>
                <a:lnTo>
                  <a:pt x="2189" y="42"/>
                </a:lnTo>
                <a:lnTo>
                  <a:pt x="2102" y="28"/>
                </a:lnTo>
                <a:lnTo>
                  <a:pt x="2015" y="16"/>
                </a:lnTo>
                <a:lnTo>
                  <a:pt x="1925" y="8"/>
                </a:lnTo>
                <a:lnTo>
                  <a:pt x="1834" y="2"/>
                </a:lnTo>
                <a:lnTo>
                  <a:pt x="1834" y="2"/>
                </a:lnTo>
                <a:close/>
                <a:moveTo>
                  <a:pt x="2308" y="2149"/>
                </a:moveTo>
                <a:lnTo>
                  <a:pt x="2308" y="2149"/>
                </a:lnTo>
                <a:lnTo>
                  <a:pt x="2265" y="2181"/>
                </a:lnTo>
                <a:lnTo>
                  <a:pt x="2220" y="2212"/>
                </a:lnTo>
                <a:lnTo>
                  <a:pt x="2173" y="2240"/>
                </a:lnTo>
                <a:lnTo>
                  <a:pt x="2124" y="2265"/>
                </a:lnTo>
                <a:lnTo>
                  <a:pt x="2074" y="2288"/>
                </a:lnTo>
                <a:lnTo>
                  <a:pt x="2021" y="2310"/>
                </a:lnTo>
                <a:lnTo>
                  <a:pt x="1967" y="2327"/>
                </a:lnTo>
                <a:lnTo>
                  <a:pt x="1913" y="2342"/>
                </a:lnTo>
                <a:lnTo>
                  <a:pt x="1857" y="2356"/>
                </a:lnTo>
                <a:lnTo>
                  <a:pt x="1801" y="2367"/>
                </a:lnTo>
                <a:lnTo>
                  <a:pt x="1744" y="2375"/>
                </a:lnTo>
                <a:lnTo>
                  <a:pt x="1686" y="2381"/>
                </a:lnTo>
                <a:lnTo>
                  <a:pt x="1629" y="2386"/>
                </a:lnTo>
                <a:lnTo>
                  <a:pt x="1572" y="2387"/>
                </a:lnTo>
                <a:lnTo>
                  <a:pt x="1514" y="2386"/>
                </a:lnTo>
                <a:lnTo>
                  <a:pt x="1457" y="2383"/>
                </a:lnTo>
                <a:lnTo>
                  <a:pt x="1457" y="2383"/>
                </a:lnTo>
                <a:lnTo>
                  <a:pt x="1500" y="2307"/>
                </a:lnTo>
                <a:lnTo>
                  <a:pt x="1542" y="2231"/>
                </a:lnTo>
                <a:lnTo>
                  <a:pt x="1629" y="2084"/>
                </a:lnTo>
                <a:lnTo>
                  <a:pt x="1714" y="1944"/>
                </a:lnTo>
                <a:lnTo>
                  <a:pt x="1793" y="1818"/>
                </a:lnTo>
                <a:lnTo>
                  <a:pt x="1862" y="1713"/>
                </a:lnTo>
                <a:lnTo>
                  <a:pt x="1914" y="1629"/>
                </a:lnTo>
                <a:lnTo>
                  <a:pt x="1962" y="1558"/>
                </a:lnTo>
                <a:lnTo>
                  <a:pt x="1925" y="1558"/>
                </a:lnTo>
                <a:lnTo>
                  <a:pt x="1925" y="1558"/>
                </a:lnTo>
                <a:lnTo>
                  <a:pt x="1879" y="1594"/>
                </a:lnTo>
                <a:lnTo>
                  <a:pt x="1810" y="1648"/>
                </a:lnTo>
                <a:lnTo>
                  <a:pt x="1724" y="1721"/>
                </a:lnTo>
                <a:lnTo>
                  <a:pt x="1674" y="1764"/>
                </a:lnTo>
                <a:lnTo>
                  <a:pt x="1621" y="1811"/>
                </a:lnTo>
                <a:lnTo>
                  <a:pt x="1567" y="1862"/>
                </a:lnTo>
                <a:lnTo>
                  <a:pt x="1510" y="1916"/>
                </a:lnTo>
                <a:lnTo>
                  <a:pt x="1449" y="1973"/>
                </a:lnTo>
                <a:lnTo>
                  <a:pt x="1389" y="2035"/>
                </a:lnTo>
                <a:lnTo>
                  <a:pt x="1327" y="2101"/>
                </a:lnTo>
                <a:lnTo>
                  <a:pt x="1265" y="2169"/>
                </a:lnTo>
                <a:lnTo>
                  <a:pt x="1203" y="2240"/>
                </a:lnTo>
                <a:lnTo>
                  <a:pt x="1141" y="2315"/>
                </a:lnTo>
                <a:lnTo>
                  <a:pt x="1141" y="2315"/>
                </a:lnTo>
                <a:lnTo>
                  <a:pt x="1107" y="2302"/>
                </a:lnTo>
                <a:lnTo>
                  <a:pt x="1073" y="2287"/>
                </a:lnTo>
                <a:lnTo>
                  <a:pt x="1040" y="2271"/>
                </a:lnTo>
                <a:lnTo>
                  <a:pt x="1009" y="2254"/>
                </a:lnTo>
                <a:lnTo>
                  <a:pt x="978" y="2235"/>
                </a:lnTo>
                <a:lnTo>
                  <a:pt x="950" y="2217"/>
                </a:lnTo>
                <a:lnTo>
                  <a:pt x="922" y="2195"/>
                </a:lnTo>
                <a:lnTo>
                  <a:pt x="896" y="2173"/>
                </a:lnTo>
                <a:lnTo>
                  <a:pt x="896" y="2173"/>
                </a:lnTo>
                <a:lnTo>
                  <a:pt x="859" y="2139"/>
                </a:lnTo>
                <a:lnTo>
                  <a:pt x="823" y="2102"/>
                </a:lnTo>
                <a:lnTo>
                  <a:pt x="792" y="2063"/>
                </a:lnTo>
                <a:lnTo>
                  <a:pt x="763" y="2023"/>
                </a:lnTo>
                <a:lnTo>
                  <a:pt x="736" y="1981"/>
                </a:lnTo>
                <a:lnTo>
                  <a:pt x="713" y="1939"/>
                </a:lnTo>
                <a:lnTo>
                  <a:pt x="691" y="1896"/>
                </a:lnTo>
                <a:lnTo>
                  <a:pt x="673" y="1851"/>
                </a:lnTo>
                <a:lnTo>
                  <a:pt x="657" y="1806"/>
                </a:lnTo>
                <a:lnTo>
                  <a:pt x="645" y="1760"/>
                </a:lnTo>
                <a:lnTo>
                  <a:pt x="634" y="1711"/>
                </a:lnTo>
                <a:lnTo>
                  <a:pt x="626" y="1665"/>
                </a:lnTo>
                <a:lnTo>
                  <a:pt x="622" y="1617"/>
                </a:lnTo>
                <a:lnTo>
                  <a:pt x="618" y="1569"/>
                </a:lnTo>
                <a:lnTo>
                  <a:pt x="620" y="1521"/>
                </a:lnTo>
                <a:lnTo>
                  <a:pt x="622" y="1473"/>
                </a:lnTo>
                <a:lnTo>
                  <a:pt x="626" y="1425"/>
                </a:lnTo>
                <a:lnTo>
                  <a:pt x="634" y="1377"/>
                </a:lnTo>
                <a:lnTo>
                  <a:pt x="645" y="1329"/>
                </a:lnTo>
                <a:lnTo>
                  <a:pt x="657" y="1280"/>
                </a:lnTo>
                <a:lnTo>
                  <a:pt x="671" y="1234"/>
                </a:lnTo>
                <a:lnTo>
                  <a:pt x="688" y="1187"/>
                </a:lnTo>
                <a:lnTo>
                  <a:pt x="708" y="1143"/>
                </a:lnTo>
                <a:lnTo>
                  <a:pt x="730" y="1098"/>
                </a:lnTo>
                <a:lnTo>
                  <a:pt x="755" y="1054"/>
                </a:lnTo>
                <a:lnTo>
                  <a:pt x="781" y="1011"/>
                </a:lnTo>
                <a:lnTo>
                  <a:pt x="809" y="969"/>
                </a:lnTo>
                <a:lnTo>
                  <a:pt x="840" y="929"/>
                </a:lnTo>
                <a:lnTo>
                  <a:pt x="874" y="890"/>
                </a:lnTo>
                <a:lnTo>
                  <a:pt x="908" y="853"/>
                </a:lnTo>
                <a:lnTo>
                  <a:pt x="947" y="817"/>
                </a:lnTo>
                <a:lnTo>
                  <a:pt x="986" y="783"/>
                </a:lnTo>
                <a:lnTo>
                  <a:pt x="986" y="783"/>
                </a:lnTo>
                <a:lnTo>
                  <a:pt x="1018" y="758"/>
                </a:lnTo>
                <a:lnTo>
                  <a:pt x="1051" y="735"/>
                </a:lnTo>
                <a:lnTo>
                  <a:pt x="1085" y="712"/>
                </a:lnTo>
                <a:lnTo>
                  <a:pt x="1119" y="691"/>
                </a:lnTo>
                <a:lnTo>
                  <a:pt x="1153" y="673"/>
                </a:lnTo>
                <a:lnTo>
                  <a:pt x="1187" y="654"/>
                </a:lnTo>
                <a:lnTo>
                  <a:pt x="1223" y="639"/>
                </a:lnTo>
                <a:lnTo>
                  <a:pt x="1259" y="623"/>
                </a:lnTo>
                <a:lnTo>
                  <a:pt x="1293" y="609"/>
                </a:lnTo>
                <a:lnTo>
                  <a:pt x="1328" y="597"/>
                </a:lnTo>
                <a:lnTo>
                  <a:pt x="1366" y="586"/>
                </a:lnTo>
                <a:lnTo>
                  <a:pt x="1401" y="577"/>
                </a:lnTo>
                <a:lnTo>
                  <a:pt x="1437" y="567"/>
                </a:lnTo>
                <a:lnTo>
                  <a:pt x="1474" y="558"/>
                </a:lnTo>
                <a:lnTo>
                  <a:pt x="1547" y="546"/>
                </a:lnTo>
                <a:lnTo>
                  <a:pt x="1620" y="535"/>
                </a:lnTo>
                <a:lnTo>
                  <a:pt x="1694" y="527"/>
                </a:lnTo>
                <a:lnTo>
                  <a:pt x="1767" y="521"/>
                </a:lnTo>
                <a:lnTo>
                  <a:pt x="1840" y="518"/>
                </a:lnTo>
                <a:lnTo>
                  <a:pt x="1911" y="516"/>
                </a:lnTo>
                <a:lnTo>
                  <a:pt x="1984" y="515"/>
                </a:lnTo>
                <a:lnTo>
                  <a:pt x="2124" y="513"/>
                </a:lnTo>
                <a:lnTo>
                  <a:pt x="2124" y="513"/>
                </a:lnTo>
                <a:lnTo>
                  <a:pt x="2195" y="512"/>
                </a:lnTo>
                <a:lnTo>
                  <a:pt x="2263" y="507"/>
                </a:lnTo>
                <a:lnTo>
                  <a:pt x="2328" y="501"/>
                </a:lnTo>
                <a:lnTo>
                  <a:pt x="2392" y="495"/>
                </a:lnTo>
                <a:lnTo>
                  <a:pt x="2451" y="487"/>
                </a:lnTo>
                <a:lnTo>
                  <a:pt x="2505" y="477"/>
                </a:lnTo>
                <a:lnTo>
                  <a:pt x="2556" y="470"/>
                </a:lnTo>
                <a:lnTo>
                  <a:pt x="2604" y="460"/>
                </a:lnTo>
                <a:lnTo>
                  <a:pt x="2683" y="442"/>
                </a:lnTo>
                <a:lnTo>
                  <a:pt x="2744" y="426"/>
                </a:lnTo>
                <a:lnTo>
                  <a:pt x="2781" y="415"/>
                </a:lnTo>
                <a:lnTo>
                  <a:pt x="2795" y="411"/>
                </a:lnTo>
                <a:lnTo>
                  <a:pt x="2795" y="411"/>
                </a:lnTo>
                <a:lnTo>
                  <a:pt x="2804" y="460"/>
                </a:lnTo>
                <a:lnTo>
                  <a:pt x="2812" y="519"/>
                </a:lnTo>
                <a:lnTo>
                  <a:pt x="2821" y="597"/>
                </a:lnTo>
                <a:lnTo>
                  <a:pt x="2826" y="642"/>
                </a:lnTo>
                <a:lnTo>
                  <a:pt x="2829" y="691"/>
                </a:lnTo>
                <a:lnTo>
                  <a:pt x="2832" y="744"/>
                </a:lnTo>
                <a:lnTo>
                  <a:pt x="2834" y="800"/>
                </a:lnTo>
                <a:lnTo>
                  <a:pt x="2834" y="859"/>
                </a:lnTo>
                <a:lnTo>
                  <a:pt x="2834" y="921"/>
                </a:lnTo>
                <a:lnTo>
                  <a:pt x="2830" y="986"/>
                </a:lnTo>
                <a:lnTo>
                  <a:pt x="2826" y="1053"/>
                </a:lnTo>
                <a:lnTo>
                  <a:pt x="2820" y="1119"/>
                </a:lnTo>
                <a:lnTo>
                  <a:pt x="2810" y="1189"/>
                </a:lnTo>
                <a:lnTo>
                  <a:pt x="2798" y="1260"/>
                </a:lnTo>
                <a:lnTo>
                  <a:pt x="2784" y="1332"/>
                </a:lnTo>
                <a:lnTo>
                  <a:pt x="2767" y="1405"/>
                </a:lnTo>
                <a:lnTo>
                  <a:pt x="2745" y="1476"/>
                </a:lnTo>
                <a:lnTo>
                  <a:pt x="2722" y="1549"/>
                </a:lnTo>
                <a:lnTo>
                  <a:pt x="2708" y="1584"/>
                </a:lnTo>
                <a:lnTo>
                  <a:pt x="2694" y="1622"/>
                </a:lnTo>
                <a:lnTo>
                  <a:pt x="2679" y="1657"/>
                </a:lnTo>
                <a:lnTo>
                  <a:pt x="2661" y="1693"/>
                </a:lnTo>
                <a:lnTo>
                  <a:pt x="2644" y="1727"/>
                </a:lnTo>
                <a:lnTo>
                  <a:pt x="2626" y="1763"/>
                </a:lnTo>
                <a:lnTo>
                  <a:pt x="2606" y="1797"/>
                </a:lnTo>
                <a:lnTo>
                  <a:pt x="2584" y="1832"/>
                </a:lnTo>
                <a:lnTo>
                  <a:pt x="2562" y="1866"/>
                </a:lnTo>
                <a:lnTo>
                  <a:pt x="2539" y="1899"/>
                </a:lnTo>
                <a:lnTo>
                  <a:pt x="2516" y="1933"/>
                </a:lnTo>
                <a:lnTo>
                  <a:pt x="2489" y="1966"/>
                </a:lnTo>
                <a:lnTo>
                  <a:pt x="2463" y="1997"/>
                </a:lnTo>
                <a:lnTo>
                  <a:pt x="2434" y="2029"/>
                </a:lnTo>
                <a:lnTo>
                  <a:pt x="2404" y="2060"/>
                </a:lnTo>
                <a:lnTo>
                  <a:pt x="2373" y="2090"/>
                </a:lnTo>
                <a:lnTo>
                  <a:pt x="2342" y="2119"/>
                </a:lnTo>
                <a:lnTo>
                  <a:pt x="2308" y="2149"/>
                </a:lnTo>
                <a:lnTo>
                  <a:pt x="2308" y="21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1"/>
            <a:ext cx="6697916" cy="322321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88933"/>
            <a:ext cx="3392313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36185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68" y="1527144"/>
            <a:ext cx="3016669" cy="2177621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68" y="3938102"/>
            <a:ext cx="3016669" cy="557789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10202" y="-2230"/>
            <a:ext cx="4841692" cy="5156992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C3E993-8156-9B96-32E2-C8F44DAAC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205" y="427794"/>
            <a:ext cx="1100672" cy="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24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948" y="1595724"/>
            <a:ext cx="3016669" cy="2177621"/>
          </a:xfrm>
        </p:spPr>
        <p:txBody>
          <a:bodyPr anchor="b">
            <a:normAutofit/>
          </a:bodyPr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948" y="4006682"/>
            <a:ext cx="3016669" cy="557789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64D03E03-5D96-FFD3-05AC-1E18D23D43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10202" y="-8465"/>
            <a:ext cx="4841692" cy="5156992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54FDB8-D830-AE45-7184-29EDFF626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205" y="427794"/>
            <a:ext cx="1100672" cy="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1375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1">
            <a:extLst>
              <a:ext uri="{FF2B5EF4-FFF2-40B4-BE49-F238E27FC236}">
                <a16:creationId xmlns:a16="http://schemas.microsoft.com/office/drawing/2014/main" id="{B245E51C-4048-454F-A3AD-37684BAA3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948" y="1595724"/>
            <a:ext cx="3016669" cy="2177621"/>
          </a:xfrm>
        </p:spPr>
        <p:txBody>
          <a:bodyPr anchor="b">
            <a:normAutofit/>
          </a:bodyPr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Alaotsikko 2">
            <a:extLst>
              <a:ext uri="{FF2B5EF4-FFF2-40B4-BE49-F238E27FC236}">
                <a16:creationId xmlns:a16="http://schemas.microsoft.com/office/drawing/2014/main" id="{9882B6FE-DD8C-439F-822D-68774AF1C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948" y="4006682"/>
            <a:ext cx="3016669" cy="557789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B9F38C1F-9054-196D-4B14-DF4F1AE495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10202" y="-8465"/>
            <a:ext cx="4841692" cy="5156992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A9F3EE-2484-3AFC-E71A-05A8BB1C4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205" y="427794"/>
            <a:ext cx="1100672" cy="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968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1">
            <a:extLst>
              <a:ext uri="{FF2B5EF4-FFF2-40B4-BE49-F238E27FC236}">
                <a16:creationId xmlns:a16="http://schemas.microsoft.com/office/drawing/2014/main" id="{DD75304E-5CA5-4177-922B-ABFEB5E82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948" y="1595724"/>
            <a:ext cx="3016669" cy="2177621"/>
          </a:xfrm>
        </p:spPr>
        <p:txBody>
          <a:bodyPr anchor="b">
            <a:normAutofit/>
          </a:bodyPr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Alaotsikko 2">
            <a:extLst>
              <a:ext uri="{FF2B5EF4-FFF2-40B4-BE49-F238E27FC236}">
                <a16:creationId xmlns:a16="http://schemas.microsoft.com/office/drawing/2014/main" id="{FEE7833F-9BA6-4E59-9D9A-021D04971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948" y="4006682"/>
            <a:ext cx="3016669" cy="557789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335D7ACF-8734-73F5-79A6-1A2008B907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10202" y="-9374"/>
            <a:ext cx="4841692" cy="5156992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B525235-116A-BD60-5A95-BE60EBA63D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205" y="427794"/>
            <a:ext cx="1100672" cy="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567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urp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1">
            <a:extLst>
              <a:ext uri="{FF2B5EF4-FFF2-40B4-BE49-F238E27FC236}">
                <a16:creationId xmlns:a16="http://schemas.microsoft.com/office/drawing/2014/main" id="{DD75304E-5CA5-4177-922B-ABFEB5E82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948" y="1595724"/>
            <a:ext cx="3016669" cy="2177621"/>
          </a:xfrm>
        </p:spPr>
        <p:txBody>
          <a:bodyPr anchor="b">
            <a:normAutofit/>
          </a:bodyPr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Alaotsikko 2">
            <a:extLst>
              <a:ext uri="{FF2B5EF4-FFF2-40B4-BE49-F238E27FC236}">
                <a16:creationId xmlns:a16="http://schemas.microsoft.com/office/drawing/2014/main" id="{FEE7833F-9BA6-4E59-9D9A-021D04971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948" y="4006682"/>
            <a:ext cx="3016669" cy="557789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1AF91F83-60BA-F979-0BFA-C0D6795B6D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10202" y="-9374"/>
            <a:ext cx="4841692" cy="5156992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619156-D99C-AEEA-FF09-074FF507E7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205" y="427794"/>
            <a:ext cx="1100672" cy="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1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rst slide white b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1"/>
            <a:ext cx="6697916" cy="322321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88933"/>
            <a:ext cx="3392313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6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4814887"/>
            <a:ext cx="449262" cy="204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5210350-72D7-4E1F-88CE-C802F25CF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kstikehys 9"/>
          <p:cNvSpPr txBox="1">
            <a:spLocks noChangeArrowheads="1"/>
          </p:cNvSpPr>
          <p:nvPr userDrawn="1"/>
        </p:nvSpPr>
        <p:spPr bwMode="auto">
          <a:xfrm>
            <a:off x="5441951" y="4817269"/>
            <a:ext cx="2365375" cy="21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750">
                <a:solidFill>
                  <a:srgbClr val="979B9E"/>
                </a:solidFill>
              </a:rPr>
              <a:t>© Natural Resources Institute Finland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983" y="323850"/>
            <a:ext cx="8127011" cy="7786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71983" y="1278732"/>
            <a:ext cx="8127011" cy="3313510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13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7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8447314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eft Arrow 14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9631340" y="7143"/>
            <a:ext cx="15129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</a:t>
            </a:r>
            <a:r>
              <a:rPr lang="fi-FI" sz="11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</a:t>
            </a:r>
            <a:r>
              <a:rPr lang="fi-FI" sz="11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background</a:t>
            </a:r>
            <a:r>
              <a:rPr lang="fi-FI" sz="11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1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43996" y="4687773"/>
            <a:ext cx="2336536" cy="358762"/>
            <a:chOff x="343996" y="4687773"/>
            <a:chExt cx="2336536" cy="358762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343996" y="4687773"/>
              <a:ext cx="499235" cy="337242"/>
              <a:chOff x="343996" y="4687773"/>
              <a:chExt cx="499235" cy="337242"/>
            </a:xfrm>
          </p:grpSpPr>
          <p:sp>
            <p:nvSpPr>
              <p:cNvPr id="8" name="Freeform 5"/>
              <p:cNvSpPr>
                <a:spLocks/>
              </p:cNvSpPr>
              <p:nvPr userDrawn="1"/>
            </p:nvSpPr>
            <p:spPr bwMode="auto">
              <a:xfrm>
                <a:off x="343996" y="4859339"/>
                <a:ext cx="100142" cy="162730"/>
              </a:xfrm>
              <a:custGeom>
                <a:avLst/>
                <a:gdLst>
                  <a:gd name="T0" fmla="*/ 0 w 57"/>
                  <a:gd name="T1" fmla="*/ 0 h 92"/>
                  <a:gd name="T2" fmla="*/ 0 w 57"/>
                  <a:gd name="T3" fmla="*/ 73 h 92"/>
                  <a:gd name="T4" fmla="*/ 21 w 57"/>
                  <a:gd name="T5" fmla="*/ 92 h 92"/>
                  <a:gd name="T6" fmla="*/ 57 w 57"/>
                  <a:gd name="T7" fmla="*/ 91 h 92"/>
                  <a:gd name="T8" fmla="*/ 56 w 57"/>
                  <a:gd name="T9" fmla="*/ 78 h 92"/>
                  <a:gd name="T10" fmla="*/ 24 w 57"/>
                  <a:gd name="T11" fmla="*/ 78 h 92"/>
                  <a:gd name="T12" fmla="*/ 18 w 57"/>
                  <a:gd name="T13" fmla="*/ 76 h 92"/>
                  <a:gd name="T14" fmla="*/ 17 w 57"/>
                  <a:gd name="T15" fmla="*/ 71 h 92"/>
                  <a:gd name="T16" fmla="*/ 17 w 57"/>
                  <a:gd name="T17" fmla="*/ 0 h 92"/>
                  <a:gd name="T18" fmla="*/ 0 w 57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92">
                    <a:moveTo>
                      <a:pt x="0" y="0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86"/>
                      <a:pt x="7" y="92"/>
                      <a:pt x="21" y="92"/>
                    </a:cubicBezTo>
                    <a:cubicBezTo>
                      <a:pt x="36" y="92"/>
                      <a:pt x="48" y="92"/>
                      <a:pt x="57" y="91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2" y="78"/>
                      <a:pt x="19" y="78"/>
                      <a:pt x="18" y="76"/>
                    </a:cubicBezTo>
                    <a:cubicBezTo>
                      <a:pt x="17" y="75"/>
                      <a:pt x="17" y="73"/>
                      <a:pt x="17" y="71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 userDrawn="1"/>
            </p:nvSpPr>
            <p:spPr bwMode="auto">
              <a:xfrm>
                <a:off x="451501" y="4906465"/>
                <a:ext cx="105296" cy="118550"/>
              </a:xfrm>
              <a:custGeom>
                <a:avLst/>
                <a:gdLst>
                  <a:gd name="T0" fmla="*/ 44 w 60"/>
                  <a:gd name="T1" fmla="*/ 0 h 67"/>
                  <a:gd name="T2" fmla="*/ 44 w 60"/>
                  <a:gd name="T3" fmla="*/ 46 h 67"/>
                  <a:gd name="T4" fmla="*/ 25 w 60"/>
                  <a:gd name="T5" fmla="*/ 53 h 67"/>
                  <a:gd name="T6" fmla="*/ 18 w 60"/>
                  <a:gd name="T7" fmla="*/ 51 h 67"/>
                  <a:gd name="T8" fmla="*/ 17 w 60"/>
                  <a:gd name="T9" fmla="*/ 44 h 67"/>
                  <a:gd name="T10" fmla="*/ 17 w 60"/>
                  <a:gd name="T11" fmla="*/ 0 h 67"/>
                  <a:gd name="T12" fmla="*/ 0 w 60"/>
                  <a:gd name="T13" fmla="*/ 0 h 67"/>
                  <a:gd name="T14" fmla="*/ 0 w 60"/>
                  <a:gd name="T15" fmla="*/ 49 h 67"/>
                  <a:gd name="T16" fmla="*/ 18 w 60"/>
                  <a:gd name="T17" fmla="*/ 67 h 67"/>
                  <a:gd name="T18" fmla="*/ 46 w 60"/>
                  <a:gd name="T19" fmla="*/ 56 h 67"/>
                  <a:gd name="T20" fmla="*/ 47 w 60"/>
                  <a:gd name="T21" fmla="*/ 65 h 67"/>
                  <a:gd name="T22" fmla="*/ 60 w 60"/>
                  <a:gd name="T23" fmla="*/ 65 h 67"/>
                  <a:gd name="T24" fmla="*/ 60 w 60"/>
                  <a:gd name="T25" fmla="*/ 0 h 67"/>
                  <a:gd name="T26" fmla="*/ 44 w 60"/>
                  <a:gd name="T2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67">
                    <a:moveTo>
                      <a:pt x="44" y="0"/>
                    </a:moveTo>
                    <a:cubicBezTo>
                      <a:pt x="44" y="46"/>
                      <a:pt x="44" y="46"/>
                      <a:pt x="44" y="46"/>
                    </a:cubicBezTo>
                    <a:cubicBezTo>
                      <a:pt x="35" y="51"/>
                      <a:pt x="29" y="53"/>
                      <a:pt x="25" y="53"/>
                    </a:cubicBezTo>
                    <a:cubicBezTo>
                      <a:pt x="21" y="53"/>
                      <a:pt x="19" y="52"/>
                      <a:pt x="18" y="51"/>
                    </a:cubicBezTo>
                    <a:cubicBezTo>
                      <a:pt x="17" y="50"/>
                      <a:pt x="16" y="47"/>
                      <a:pt x="17" y="4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1"/>
                      <a:pt x="6" y="67"/>
                      <a:pt x="18" y="67"/>
                    </a:cubicBezTo>
                    <a:cubicBezTo>
                      <a:pt x="27" y="67"/>
                      <a:pt x="36" y="63"/>
                      <a:pt x="46" y="56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60" y="65"/>
                      <a:pt x="60" y="65"/>
                      <a:pt x="60" y="65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 userDrawn="1"/>
            </p:nvSpPr>
            <p:spPr bwMode="auto">
              <a:xfrm>
                <a:off x="578150" y="4859339"/>
                <a:ext cx="106769" cy="162730"/>
              </a:xfrm>
              <a:custGeom>
                <a:avLst/>
                <a:gdLst>
                  <a:gd name="T0" fmla="*/ 43 w 61"/>
                  <a:gd name="T1" fmla="*/ 92 h 92"/>
                  <a:gd name="T2" fmla="*/ 61 w 61"/>
                  <a:gd name="T3" fmla="*/ 92 h 92"/>
                  <a:gd name="T4" fmla="*/ 41 w 61"/>
                  <a:gd name="T5" fmla="*/ 62 h 92"/>
                  <a:gd name="T6" fmla="*/ 35 w 61"/>
                  <a:gd name="T7" fmla="*/ 56 h 92"/>
                  <a:gd name="T8" fmla="*/ 35 w 61"/>
                  <a:gd name="T9" fmla="*/ 55 h 92"/>
                  <a:gd name="T10" fmla="*/ 41 w 61"/>
                  <a:gd name="T11" fmla="*/ 50 h 92"/>
                  <a:gd name="T12" fmla="*/ 59 w 61"/>
                  <a:gd name="T13" fmla="*/ 27 h 92"/>
                  <a:gd name="T14" fmla="*/ 41 w 61"/>
                  <a:gd name="T15" fmla="*/ 27 h 92"/>
                  <a:gd name="T16" fmla="*/ 23 w 61"/>
                  <a:gd name="T17" fmla="*/ 50 h 92"/>
                  <a:gd name="T18" fmla="*/ 16 w 61"/>
                  <a:gd name="T19" fmla="*/ 50 h 92"/>
                  <a:gd name="T20" fmla="*/ 17 w 61"/>
                  <a:gd name="T21" fmla="*/ 39 h 92"/>
                  <a:gd name="T22" fmla="*/ 17 w 61"/>
                  <a:gd name="T23" fmla="*/ 0 h 92"/>
                  <a:gd name="T24" fmla="*/ 0 w 61"/>
                  <a:gd name="T25" fmla="*/ 0 h 92"/>
                  <a:gd name="T26" fmla="*/ 0 w 61"/>
                  <a:gd name="T27" fmla="*/ 92 h 92"/>
                  <a:gd name="T28" fmla="*/ 16 w 61"/>
                  <a:gd name="T29" fmla="*/ 92 h 92"/>
                  <a:gd name="T30" fmla="*/ 16 w 61"/>
                  <a:gd name="T31" fmla="*/ 71 h 92"/>
                  <a:gd name="T32" fmla="*/ 16 w 61"/>
                  <a:gd name="T33" fmla="*/ 61 h 92"/>
                  <a:gd name="T34" fmla="*/ 23 w 61"/>
                  <a:gd name="T35" fmla="*/ 61 h 92"/>
                  <a:gd name="T36" fmla="*/ 43 w 61"/>
                  <a:gd name="T3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92">
                    <a:moveTo>
                      <a:pt x="43" y="92"/>
                    </a:moveTo>
                    <a:cubicBezTo>
                      <a:pt x="61" y="92"/>
                      <a:pt x="61" y="92"/>
                      <a:pt x="61" y="9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39" y="59"/>
                      <a:pt x="37" y="57"/>
                      <a:pt x="35" y="5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4"/>
                      <a:pt x="39" y="52"/>
                      <a:pt x="41" y="50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47"/>
                      <a:pt x="17" y="43"/>
                      <a:pt x="17" y="39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16" y="69"/>
                      <a:pt x="16" y="65"/>
                      <a:pt x="16" y="61"/>
                    </a:cubicBezTo>
                    <a:cubicBezTo>
                      <a:pt x="23" y="61"/>
                      <a:pt x="23" y="61"/>
                      <a:pt x="23" y="61"/>
                    </a:cubicBezTo>
                    <a:lnTo>
                      <a:pt x="43" y="9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Freeform 8"/>
              <p:cNvSpPr>
                <a:spLocks noEditPoints="1"/>
              </p:cNvSpPr>
              <p:nvPr userDrawn="1"/>
            </p:nvSpPr>
            <p:spPr bwMode="auto">
              <a:xfrm>
                <a:off x="681237" y="4903519"/>
                <a:ext cx="107505" cy="121496"/>
              </a:xfrm>
              <a:custGeom>
                <a:avLst/>
                <a:gdLst>
                  <a:gd name="T0" fmla="*/ 61 w 61"/>
                  <a:gd name="T1" fmla="*/ 23 h 69"/>
                  <a:gd name="T2" fmla="*/ 54 w 61"/>
                  <a:gd name="T3" fmla="*/ 6 h 69"/>
                  <a:gd name="T4" fmla="*/ 31 w 61"/>
                  <a:gd name="T5" fmla="*/ 0 h 69"/>
                  <a:gd name="T6" fmla="*/ 7 w 61"/>
                  <a:gd name="T7" fmla="*/ 8 h 69"/>
                  <a:gd name="T8" fmla="*/ 0 w 61"/>
                  <a:gd name="T9" fmla="*/ 34 h 69"/>
                  <a:gd name="T10" fmla="*/ 7 w 61"/>
                  <a:gd name="T11" fmla="*/ 61 h 69"/>
                  <a:gd name="T12" fmla="*/ 32 w 61"/>
                  <a:gd name="T13" fmla="*/ 69 h 69"/>
                  <a:gd name="T14" fmla="*/ 59 w 61"/>
                  <a:gd name="T15" fmla="*/ 64 h 69"/>
                  <a:gd name="T16" fmla="*/ 58 w 61"/>
                  <a:gd name="T17" fmla="*/ 54 h 69"/>
                  <a:gd name="T18" fmla="*/ 34 w 61"/>
                  <a:gd name="T19" fmla="*/ 55 h 69"/>
                  <a:gd name="T20" fmla="*/ 22 w 61"/>
                  <a:gd name="T21" fmla="*/ 53 h 69"/>
                  <a:gd name="T22" fmla="*/ 17 w 61"/>
                  <a:gd name="T23" fmla="*/ 41 h 69"/>
                  <a:gd name="T24" fmla="*/ 44 w 61"/>
                  <a:gd name="T25" fmla="*/ 41 h 69"/>
                  <a:gd name="T26" fmla="*/ 61 w 61"/>
                  <a:gd name="T27" fmla="*/ 23 h 69"/>
                  <a:gd name="T28" fmla="*/ 45 w 61"/>
                  <a:gd name="T29" fmla="*/ 22 h 69"/>
                  <a:gd name="T30" fmla="*/ 39 w 61"/>
                  <a:gd name="T31" fmla="*/ 30 h 69"/>
                  <a:gd name="T32" fmla="*/ 17 w 61"/>
                  <a:gd name="T33" fmla="*/ 30 h 69"/>
                  <a:gd name="T34" fmla="*/ 20 w 61"/>
                  <a:gd name="T35" fmla="*/ 16 h 69"/>
                  <a:gd name="T36" fmla="*/ 32 w 61"/>
                  <a:gd name="T37" fmla="*/ 13 h 69"/>
                  <a:gd name="T38" fmla="*/ 42 w 61"/>
                  <a:gd name="T39" fmla="*/ 15 h 69"/>
                  <a:gd name="T40" fmla="*/ 45 w 61"/>
                  <a:gd name="T41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" h="69">
                    <a:moveTo>
                      <a:pt x="61" y="23"/>
                    </a:moveTo>
                    <a:cubicBezTo>
                      <a:pt x="61" y="15"/>
                      <a:pt x="59" y="9"/>
                      <a:pt x="54" y="6"/>
                    </a:cubicBezTo>
                    <a:cubicBezTo>
                      <a:pt x="49" y="2"/>
                      <a:pt x="42" y="0"/>
                      <a:pt x="31" y="0"/>
                    </a:cubicBezTo>
                    <a:cubicBezTo>
                      <a:pt x="20" y="0"/>
                      <a:pt x="12" y="3"/>
                      <a:pt x="7" y="8"/>
                    </a:cubicBezTo>
                    <a:cubicBezTo>
                      <a:pt x="2" y="13"/>
                      <a:pt x="0" y="22"/>
                      <a:pt x="0" y="34"/>
                    </a:cubicBezTo>
                    <a:cubicBezTo>
                      <a:pt x="0" y="47"/>
                      <a:pt x="2" y="55"/>
                      <a:pt x="7" y="61"/>
                    </a:cubicBezTo>
                    <a:cubicBezTo>
                      <a:pt x="12" y="66"/>
                      <a:pt x="21" y="69"/>
                      <a:pt x="32" y="69"/>
                    </a:cubicBezTo>
                    <a:cubicBezTo>
                      <a:pt x="44" y="69"/>
                      <a:pt x="53" y="67"/>
                      <a:pt x="59" y="6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49" y="55"/>
                      <a:pt x="41" y="55"/>
                      <a:pt x="34" y="55"/>
                    </a:cubicBezTo>
                    <a:cubicBezTo>
                      <a:pt x="29" y="55"/>
                      <a:pt x="24" y="54"/>
                      <a:pt x="22" y="53"/>
                    </a:cubicBezTo>
                    <a:cubicBezTo>
                      <a:pt x="19" y="51"/>
                      <a:pt x="18" y="47"/>
                      <a:pt x="17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55" y="41"/>
                      <a:pt x="61" y="35"/>
                      <a:pt x="61" y="23"/>
                    </a:cubicBezTo>
                    <a:moveTo>
                      <a:pt x="45" y="22"/>
                    </a:moveTo>
                    <a:cubicBezTo>
                      <a:pt x="45" y="27"/>
                      <a:pt x="43" y="30"/>
                      <a:pt x="39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3"/>
                      <a:pt x="18" y="19"/>
                      <a:pt x="20" y="16"/>
                    </a:cubicBezTo>
                    <a:cubicBezTo>
                      <a:pt x="22" y="14"/>
                      <a:pt x="26" y="13"/>
                      <a:pt x="32" y="13"/>
                    </a:cubicBezTo>
                    <a:cubicBezTo>
                      <a:pt x="37" y="13"/>
                      <a:pt x="40" y="13"/>
                      <a:pt x="42" y="15"/>
                    </a:cubicBezTo>
                    <a:cubicBezTo>
                      <a:pt x="44" y="16"/>
                      <a:pt x="45" y="19"/>
                      <a:pt x="45" y="22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reeform 9"/>
              <p:cNvSpPr>
                <a:spLocks noEditPoints="1"/>
              </p:cNvSpPr>
              <p:nvPr userDrawn="1"/>
            </p:nvSpPr>
            <p:spPr bwMode="auto">
              <a:xfrm>
                <a:off x="623803" y="4687773"/>
                <a:ext cx="219428" cy="204701"/>
              </a:xfrm>
              <a:custGeom>
                <a:avLst/>
                <a:gdLst>
                  <a:gd name="T0" fmla="*/ 65 w 125"/>
                  <a:gd name="T1" fmla="*/ 1 h 116"/>
                  <a:gd name="T2" fmla="*/ 0 w 125"/>
                  <a:gd name="T3" fmla="*/ 44 h 116"/>
                  <a:gd name="T4" fmla="*/ 13 w 125"/>
                  <a:gd name="T5" fmla="*/ 76 h 116"/>
                  <a:gd name="T6" fmla="*/ 39 w 125"/>
                  <a:gd name="T7" fmla="*/ 91 h 116"/>
                  <a:gd name="T8" fmla="*/ 39 w 125"/>
                  <a:gd name="T9" fmla="*/ 91 h 116"/>
                  <a:gd name="T10" fmla="*/ 39 w 125"/>
                  <a:gd name="T11" fmla="*/ 92 h 116"/>
                  <a:gd name="T12" fmla="*/ 39 w 125"/>
                  <a:gd name="T13" fmla="*/ 92 h 116"/>
                  <a:gd name="T14" fmla="*/ 21 w 125"/>
                  <a:gd name="T15" fmla="*/ 116 h 116"/>
                  <a:gd name="T16" fmla="*/ 30 w 125"/>
                  <a:gd name="T17" fmla="*/ 116 h 116"/>
                  <a:gd name="T18" fmla="*/ 66 w 125"/>
                  <a:gd name="T19" fmla="*/ 95 h 116"/>
                  <a:gd name="T20" fmla="*/ 124 w 125"/>
                  <a:gd name="T21" fmla="*/ 49 h 116"/>
                  <a:gd name="T22" fmla="*/ 65 w 125"/>
                  <a:gd name="T23" fmla="*/ 1 h 116"/>
                  <a:gd name="T24" fmla="*/ 82 w 125"/>
                  <a:gd name="T25" fmla="*/ 77 h 116"/>
                  <a:gd name="T26" fmla="*/ 52 w 125"/>
                  <a:gd name="T27" fmla="*/ 85 h 116"/>
                  <a:gd name="T28" fmla="*/ 70 w 125"/>
                  <a:gd name="T29" fmla="*/ 56 h 116"/>
                  <a:gd name="T30" fmla="*/ 68 w 125"/>
                  <a:gd name="T31" fmla="*/ 56 h 116"/>
                  <a:gd name="T32" fmla="*/ 41 w 125"/>
                  <a:gd name="T33" fmla="*/ 83 h 116"/>
                  <a:gd name="T34" fmla="*/ 32 w 125"/>
                  <a:gd name="T35" fmla="*/ 78 h 116"/>
                  <a:gd name="T36" fmla="*/ 35 w 125"/>
                  <a:gd name="T37" fmla="*/ 29 h 116"/>
                  <a:gd name="T38" fmla="*/ 75 w 125"/>
                  <a:gd name="T39" fmla="*/ 19 h 116"/>
                  <a:gd name="T40" fmla="*/ 99 w 125"/>
                  <a:gd name="T41" fmla="*/ 16 h 116"/>
                  <a:gd name="T42" fmla="*/ 82 w 125"/>
                  <a:gd name="T43" fmla="*/ 7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116">
                    <a:moveTo>
                      <a:pt x="65" y="1"/>
                    </a:moveTo>
                    <a:cubicBezTo>
                      <a:pt x="30" y="0"/>
                      <a:pt x="1" y="19"/>
                      <a:pt x="0" y="44"/>
                    </a:cubicBezTo>
                    <a:cubicBezTo>
                      <a:pt x="0" y="56"/>
                      <a:pt x="3" y="67"/>
                      <a:pt x="13" y="76"/>
                    </a:cubicBezTo>
                    <a:cubicBezTo>
                      <a:pt x="26" y="89"/>
                      <a:pt x="39" y="91"/>
                      <a:pt x="39" y="91"/>
                    </a:cubicBezTo>
                    <a:cubicBezTo>
                      <a:pt x="39" y="91"/>
                      <a:pt x="39" y="91"/>
                      <a:pt x="39" y="91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3"/>
                      <a:pt x="21" y="116"/>
                      <a:pt x="21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9" y="109"/>
                      <a:pt x="60" y="95"/>
                      <a:pt x="66" y="95"/>
                    </a:cubicBezTo>
                    <a:cubicBezTo>
                      <a:pt x="104" y="94"/>
                      <a:pt x="124" y="70"/>
                      <a:pt x="124" y="49"/>
                    </a:cubicBezTo>
                    <a:cubicBezTo>
                      <a:pt x="125" y="24"/>
                      <a:pt x="100" y="3"/>
                      <a:pt x="65" y="1"/>
                    </a:cubicBezTo>
                    <a:close/>
                    <a:moveTo>
                      <a:pt x="82" y="77"/>
                    </a:moveTo>
                    <a:cubicBezTo>
                      <a:pt x="74" y="83"/>
                      <a:pt x="62" y="86"/>
                      <a:pt x="52" y="85"/>
                    </a:cubicBezTo>
                    <a:cubicBezTo>
                      <a:pt x="60" y="71"/>
                      <a:pt x="70" y="56"/>
                      <a:pt x="70" y="56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5" y="59"/>
                      <a:pt x="52" y="69"/>
                      <a:pt x="41" y="83"/>
                    </a:cubicBezTo>
                    <a:cubicBezTo>
                      <a:pt x="37" y="82"/>
                      <a:pt x="34" y="80"/>
                      <a:pt x="32" y="78"/>
                    </a:cubicBezTo>
                    <a:cubicBezTo>
                      <a:pt x="17" y="65"/>
                      <a:pt x="20" y="41"/>
                      <a:pt x="35" y="29"/>
                    </a:cubicBezTo>
                    <a:cubicBezTo>
                      <a:pt x="47" y="19"/>
                      <a:pt x="62" y="19"/>
                      <a:pt x="75" y="19"/>
                    </a:cubicBezTo>
                    <a:cubicBezTo>
                      <a:pt x="89" y="19"/>
                      <a:pt x="99" y="16"/>
                      <a:pt x="99" y="16"/>
                    </a:cubicBezTo>
                    <a:cubicBezTo>
                      <a:pt x="99" y="16"/>
                      <a:pt x="108" y="56"/>
                      <a:pt x="82" y="77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7" name="Picture 2" descr="C:\Essi yleiset\LUKE töitä\Powerpoint-pohjat\Esityspohja 2019\c_natural_resources_grey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700" y="4932696"/>
              <a:ext cx="1754832" cy="113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2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88933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30060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4140000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91657" y="1238250"/>
            <a:ext cx="4104000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9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Arrow 18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631340" y="7143"/>
            <a:ext cx="15129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43996" y="4687773"/>
            <a:ext cx="2336536" cy="358762"/>
            <a:chOff x="343996" y="4687773"/>
            <a:chExt cx="2336536" cy="358762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343996" y="4687773"/>
              <a:ext cx="499235" cy="337242"/>
              <a:chOff x="343996" y="4687773"/>
              <a:chExt cx="499235" cy="337242"/>
            </a:xfrm>
          </p:grpSpPr>
          <p:sp>
            <p:nvSpPr>
              <p:cNvPr id="22" name="Freeform 5"/>
              <p:cNvSpPr>
                <a:spLocks/>
              </p:cNvSpPr>
              <p:nvPr userDrawn="1"/>
            </p:nvSpPr>
            <p:spPr bwMode="auto">
              <a:xfrm>
                <a:off x="343996" y="4859339"/>
                <a:ext cx="100142" cy="162730"/>
              </a:xfrm>
              <a:custGeom>
                <a:avLst/>
                <a:gdLst>
                  <a:gd name="T0" fmla="*/ 0 w 57"/>
                  <a:gd name="T1" fmla="*/ 0 h 92"/>
                  <a:gd name="T2" fmla="*/ 0 w 57"/>
                  <a:gd name="T3" fmla="*/ 73 h 92"/>
                  <a:gd name="T4" fmla="*/ 21 w 57"/>
                  <a:gd name="T5" fmla="*/ 92 h 92"/>
                  <a:gd name="T6" fmla="*/ 57 w 57"/>
                  <a:gd name="T7" fmla="*/ 91 h 92"/>
                  <a:gd name="T8" fmla="*/ 56 w 57"/>
                  <a:gd name="T9" fmla="*/ 78 h 92"/>
                  <a:gd name="T10" fmla="*/ 24 w 57"/>
                  <a:gd name="T11" fmla="*/ 78 h 92"/>
                  <a:gd name="T12" fmla="*/ 18 w 57"/>
                  <a:gd name="T13" fmla="*/ 76 h 92"/>
                  <a:gd name="T14" fmla="*/ 17 w 57"/>
                  <a:gd name="T15" fmla="*/ 71 h 92"/>
                  <a:gd name="T16" fmla="*/ 17 w 57"/>
                  <a:gd name="T17" fmla="*/ 0 h 92"/>
                  <a:gd name="T18" fmla="*/ 0 w 57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92">
                    <a:moveTo>
                      <a:pt x="0" y="0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86"/>
                      <a:pt x="7" y="92"/>
                      <a:pt x="21" y="92"/>
                    </a:cubicBezTo>
                    <a:cubicBezTo>
                      <a:pt x="36" y="92"/>
                      <a:pt x="48" y="92"/>
                      <a:pt x="57" y="91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2" y="78"/>
                      <a:pt x="19" y="78"/>
                      <a:pt x="18" y="76"/>
                    </a:cubicBezTo>
                    <a:cubicBezTo>
                      <a:pt x="17" y="75"/>
                      <a:pt x="17" y="73"/>
                      <a:pt x="17" y="71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Freeform 6"/>
              <p:cNvSpPr>
                <a:spLocks/>
              </p:cNvSpPr>
              <p:nvPr userDrawn="1"/>
            </p:nvSpPr>
            <p:spPr bwMode="auto">
              <a:xfrm>
                <a:off x="451501" y="4906465"/>
                <a:ext cx="105296" cy="118550"/>
              </a:xfrm>
              <a:custGeom>
                <a:avLst/>
                <a:gdLst>
                  <a:gd name="T0" fmla="*/ 44 w 60"/>
                  <a:gd name="T1" fmla="*/ 0 h 67"/>
                  <a:gd name="T2" fmla="*/ 44 w 60"/>
                  <a:gd name="T3" fmla="*/ 46 h 67"/>
                  <a:gd name="T4" fmla="*/ 25 w 60"/>
                  <a:gd name="T5" fmla="*/ 53 h 67"/>
                  <a:gd name="T6" fmla="*/ 18 w 60"/>
                  <a:gd name="T7" fmla="*/ 51 h 67"/>
                  <a:gd name="T8" fmla="*/ 17 w 60"/>
                  <a:gd name="T9" fmla="*/ 44 h 67"/>
                  <a:gd name="T10" fmla="*/ 17 w 60"/>
                  <a:gd name="T11" fmla="*/ 0 h 67"/>
                  <a:gd name="T12" fmla="*/ 0 w 60"/>
                  <a:gd name="T13" fmla="*/ 0 h 67"/>
                  <a:gd name="T14" fmla="*/ 0 w 60"/>
                  <a:gd name="T15" fmla="*/ 49 h 67"/>
                  <a:gd name="T16" fmla="*/ 18 w 60"/>
                  <a:gd name="T17" fmla="*/ 67 h 67"/>
                  <a:gd name="T18" fmla="*/ 46 w 60"/>
                  <a:gd name="T19" fmla="*/ 56 h 67"/>
                  <a:gd name="T20" fmla="*/ 47 w 60"/>
                  <a:gd name="T21" fmla="*/ 65 h 67"/>
                  <a:gd name="T22" fmla="*/ 60 w 60"/>
                  <a:gd name="T23" fmla="*/ 65 h 67"/>
                  <a:gd name="T24" fmla="*/ 60 w 60"/>
                  <a:gd name="T25" fmla="*/ 0 h 67"/>
                  <a:gd name="T26" fmla="*/ 44 w 60"/>
                  <a:gd name="T2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67">
                    <a:moveTo>
                      <a:pt x="44" y="0"/>
                    </a:moveTo>
                    <a:cubicBezTo>
                      <a:pt x="44" y="46"/>
                      <a:pt x="44" y="46"/>
                      <a:pt x="44" y="46"/>
                    </a:cubicBezTo>
                    <a:cubicBezTo>
                      <a:pt x="35" y="51"/>
                      <a:pt x="29" y="53"/>
                      <a:pt x="25" y="53"/>
                    </a:cubicBezTo>
                    <a:cubicBezTo>
                      <a:pt x="21" y="53"/>
                      <a:pt x="19" y="52"/>
                      <a:pt x="18" y="51"/>
                    </a:cubicBezTo>
                    <a:cubicBezTo>
                      <a:pt x="17" y="50"/>
                      <a:pt x="16" y="47"/>
                      <a:pt x="17" y="4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1"/>
                      <a:pt x="6" y="67"/>
                      <a:pt x="18" y="67"/>
                    </a:cubicBezTo>
                    <a:cubicBezTo>
                      <a:pt x="27" y="67"/>
                      <a:pt x="36" y="63"/>
                      <a:pt x="46" y="56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60" y="65"/>
                      <a:pt x="60" y="65"/>
                      <a:pt x="60" y="65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7"/>
              <p:cNvSpPr>
                <a:spLocks/>
              </p:cNvSpPr>
              <p:nvPr userDrawn="1"/>
            </p:nvSpPr>
            <p:spPr bwMode="auto">
              <a:xfrm>
                <a:off x="578150" y="4859339"/>
                <a:ext cx="106769" cy="162730"/>
              </a:xfrm>
              <a:custGeom>
                <a:avLst/>
                <a:gdLst>
                  <a:gd name="T0" fmla="*/ 43 w 61"/>
                  <a:gd name="T1" fmla="*/ 92 h 92"/>
                  <a:gd name="T2" fmla="*/ 61 w 61"/>
                  <a:gd name="T3" fmla="*/ 92 h 92"/>
                  <a:gd name="T4" fmla="*/ 41 w 61"/>
                  <a:gd name="T5" fmla="*/ 62 h 92"/>
                  <a:gd name="T6" fmla="*/ 35 w 61"/>
                  <a:gd name="T7" fmla="*/ 56 h 92"/>
                  <a:gd name="T8" fmla="*/ 35 w 61"/>
                  <a:gd name="T9" fmla="*/ 55 h 92"/>
                  <a:gd name="T10" fmla="*/ 41 w 61"/>
                  <a:gd name="T11" fmla="*/ 50 h 92"/>
                  <a:gd name="T12" fmla="*/ 59 w 61"/>
                  <a:gd name="T13" fmla="*/ 27 h 92"/>
                  <a:gd name="T14" fmla="*/ 41 w 61"/>
                  <a:gd name="T15" fmla="*/ 27 h 92"/>
                  <a:gd name="T16" fmla="*/ 23 w 61"/>
                  <a:gd name="T17" fmla="*/ 50 h 92"/>
                  <a:gd name="T18" fmla="*/ 16 w 61"/>
                  <a:gd name="T19" fmla="*/ 50 h 92"/>
                  <a:gd name="T20" fmla="*/ 17 w 61"/>
                  <a:gd name="T21" fmla="*/ 39 h 92"/>
                  <a:gd name="T22" fmla="*/ 17 w 61"/>
                  <a:gd name="T23" fmla="*/ 0 h 92"/>
                  <a:gd name="T24" fmla="*/ 0 w 61"/>
                  <a:gd name="T25" fmla="*/ 0 h 92"/>
                  <a:gd name="T26" fmla="*/ 0 w 61"/>
                  <a:gd name="T27" fmla="*/ 92 h 92"/>
                  <a:gd name="T28" fmla="*/ 16 w 61"/>
                  <a:gd name="T29" fmla="*/ 92 h 92"/>
                  <a:gd name="T30" fmla="*/ 16 w 61"/>
                  <a:gd name="T31" fmla="*/ 71 h 92"/>
                  <a:gd name="T32" fmla="*/ 16 w 61"/>
                  <a:gd name="T33" fmla="*/ 61 h 92"/>
                  <a:gd name="T34" fmla="*/ 23 w 61"/>
                  <a:gd name="T35" fmla="*/ 61 h 92"/>
                  <a:gd name="T36" fmla="*/ 43 w 61"/>
                  <a:gd name="T3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92">
                    <a:moveTo>
                      <a:pt x="43" y="92"/>
                    </a:moveTo>
                    <a:cubicBezTo>
                      <a:pt x="61" y="92"/>
                      <a:pt x="61" y="92"/>
                      <a:pt x="61" y="9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39" y="59"/>
                      <a:pt x="37" y="57"/>
                      <a:pt x="35" y="5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4"/>
                      <a:pt x="39" y="52"/>
                      <a:pt x="41" y="50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47"/>
                      <a:pt x="17" y="43"/>
                      <a:pt x="17" y="39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16" y="69"/>
                      <a:pt x="16" y="65"/>
                      <a:pt x="16" y="61"/>
                    </a:cubicBezTo>
                    <a:cubicBezTo>
                      <a:pt x="23" y="61"/>
                      <a:pt x="23" y="61"/>
                      <a:pt x="23" y="61"/>
                    </a:cubicBezTo>
                    <a:lnTo>
                      <a:pt x="43" y="9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Freeform 8"/>
              <p:cNvSpPr>
                <a:spLocks noEditPoints="1"/>
              </p:cNvSpPr>
              <p:nvPr userDrawn="1"/>
            </p:nvSpPr>
            <p:spPr bwMode="auto">
              <a:xfrm>
                <a:off x="681237" y="4903519"/>
                <a:ext cx="107505" cy="121496"/>
              </a:xfrm>
              <a:custGeom>
                <a:avLst/>
                <a:gdLst>
                  <a:gd name="T0" fmla="*/ 61 w 61"/>
                  <a:gd name="T1" fmla="*/ 23 h 69"/>
                  <a:gd name="T2" fmla="*/ 54 w 61"/>
                  <a:gd name="T3" fmla="*/ 6 h 69"/>
                  <a:gd name="T4" fmla="*/ 31 w 61"/>
                  <a:gd name="T5" fmla="*/ 0 h 69"/>
                  <a:gd name="T6" fmla="*/ 7 w 61"/>
                  <a:gd name="T7" fmla="*/ 8 h 69"/>
                  <a:gd name="T8" fmla="*/ 0 w 61"/>
                  <a:gd name="T9" fmla="*/ 34 h 69"/>
                  <a:gd name="T10" fmla="*/ 7 w 61"/>
                  <a:gd name="T11" fmla="*/ 61 h 69"/>
                  <a:gd name="T12" fmla="*/ 32 w 61"/>
                  <a:gd name="T13" fmla="*/ 69 h 69"/>
                  <a:gd name="T14" fmla="*/ 59 w 61"/>
                  <a:gd name="T15" fmla="*/ 64 h 69"/>
                  <a:gd name="T16" fmla="*/ 58 w 61"/>
                  <a:gd name="T17" fmla="*/ 54 h 69"/>
                  <a:gd name="T18" fmla="*/ 34 w 61"/>
                  <a:gd name="T19" fmla="*/ 55 h 69"/>
                  <a:gd name="T20" fmla="*/ 22 w 61"/>
                  <a:gd name="T21" fmla="*/ 53 h 69"/>
                  <a:gd name="T22" fmla="*/ 17 w 61"/>
                  <a:gd name="T23" fmla="*/ 41 h 69"/>
                  <a:gd name="T24" fmla="*/ 44 w 61"/>
                  <a:gd name="T25" fmla="*/ 41 h 69"/>
                  <a:gd name="T26" fmla="*/ 61 w 61"/>
                  <a:gd name="T27" fmla="*/ 23 h 69"/>
                  <a:gd name="T28" fmla="*/ 45 w 61"/>
                  <a:gd name="T29" fmla="*/ 22 h 69"/>
                  <a:gd name="T30" fmla="*/ 39 w 61"/>
                  <a:gd name="T31" fmla="*/ 30 h 69"/>
                  <a:gd name="T32" fmla="*/ 17 w 61"/>
                  <a:gd name="T33" fmla="*/ 30 h 69"/>
                  <a:gd name="T34" fmla="*/ 20 w 61"/>
                  <a:gd name="T35" fmla="*/ 16 h 69"/>
                  <a:gd name="T36" fmla="*/ 32 w 61"/>
                  <a:gd name="T37" fmla="*/ 13 h 69"/>
                  <a:gd name="T38" fmla="*/ 42 w 61"/>
                  <a:gd name="T39" fmla="*/ 15 h 69"/>
                  <a:gd name="T40" fmla="*/ 45 w 61"/>
                  <a:gd name="T41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" h="69">
                    <a:moveTo>
                      <a:pt x="61" y="23"/>
                    </a:moveTo>
                    <a:cubicBezTo>
                      <a:pt x="61" y="15"/>
                      <a:pt x="59" y="9"/>
                      <a:pt x="54" y="6"/>
                    </a:cubicBezTo>
                    <a:cubicBezTo>
                      <a:pt x="49" y="2"/>
                      <a:pt x="42" y="0"/>
                      <a:pt x="31" y="0"/>
                    </a:cubicBezTo>
                    <a:cubicBezTo>
                      <a:pt x="20" y="0"/>
                      <a:pt x="12" y="3"/>
                      <a:pt x="7" y="8"/>
                    </a:cubicBezTo>
                    <a:cubicBezTo>
                      <a:pt x="2" y="13"/>
                      <a:pt x="0" y="22"/>
                      <a:pt x="0" y="34"/>
                    </a:cubicBezTo>
                    <a:cubicBezTo>
                      <a:pt x="0" y="47"/>
                      <a:pt x="2" y="55"/>
                      <a:pt x="7" y="61"/>
                    </a:cubicBezTo>
                    <a:cubicBezTo>
                      <a:pt x="12" y="66"/>
                      <a:pt x="21" y="69"/>
                      <a:pt x="32" y="69"/>
                    </a:cubicBezTo>
                    <a:cubicBezTo>
                      <a:pt x="44" y="69"/>
                      <a:pt x="53" y="67"/>
                      <a:pt x="59" y="6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49" y="55"/>
                      <a:pt x="41" y="55"/>
                      <a:pt x="34" y="55"/>
                    </a:cubicBezTo>
                    <a:cubicBezTo>
                      <a:pt x="29" y="55"/>
                      <a:pt x="24" y="54"/>
                      <a:pt x="22" y="53"/>
                    </a:cubicBezTo>
                    <a:cubicBezTo>
                      <a:pt x="19" y="51"/>
                      <a:pt x="18" y="47"/>
                      <a:pt x="17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55" y="41"/>
                      <a:pt x="61" y="35"/>
                      <a:pt x="61" y="23"/>
                    </a:cubicBezTo>
                    <a:moveTo>
                      <a:pt x="45" y="22"/>
                    </a:moveTo>
                    <a:cubicBezTo>
                      <a:pt x="45" y="27"/>
                      <a:pt x="43" y="30"/>
                      <a:pt x="39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3"/>
                      <a:pt x="18" y="19"/>
                      <a:pt x="20" y="16"/>
                    </a:cubicBezTo>
                    <a:cubicBezTo>
                      <a:pt x="22" y="14"/>
                      <a:pt x="26" y="13"/>
                      <a:pt x="32" y="13"/>
                    </a:cubicBezTo>
                    <a:cubicBezTo>
                      <a:pt x="37" y="13"/>
                      <a:pt x="40" y="13"/>
                      <a:pt x="42" y="15"/>
                    </a:cubicBezTo>
                    <a:cubicBezTo>
                      <a:pt x="44" y="16"/>
                      <a:pt x="45" y="19"/>
                      <a:pt x="45" y="22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Freeform 9"/>
              <p:cNvSpPr>
                <a:spLocks noEditPoints="1"/>
              </p:cNvSpPr>
              <p:nvPr userDrawn="1"/>
            </p:nvSpPr>
            <p:spPr bwMode="auto">
              <a:xfrm>
                <a:off x="623803" y="4687773"/>
                <a:ext cx="219428" cy="204701"/>
              </a:xfrm>
              <a:custGeom>
                <a:avLst/>
                <a:gdLst>
                  <a:gd name="T0" fmla="*/ 65 w 125"/>
                  <a:gd name="T1" fmla="*/ 1 h 116"/>
                  <a:gd name="T2" fmla="*/ 0 w 125"/>
                  <a:gd name="T3" fmla="*/ 44 h 116"/>
                  <a:gd name="T4" fmla="*/ 13 w 125"/>
                  <a:gd name="T5" fmla="*/ 76 h 116"/>
                  <a:gd name="T6" fmla="*/ 39 w 125"/>
                  <a:gd name="T7" fmla="*/ 91 h 116"/>
                  <a:gd name="T8" fmla="*/ 39 w 125"/>
                  <a:gd name="T9" fmla="*/ 91 h 116"/>
                  <a:gd name="T10" fmla="*/ 39 w 125"/>
                  <a:gd name="T11" fmla="*/ 92 h 116"/>
                  <a:gd name="T12" fmla="*/ 39 w 125"/>
                  <a:gd name="T13" fmla="*/ 92 h 116"/>
                  <a:gd name="T14" fmla="*/ 21 w 125"/>
                  <a:gd name="T15" fmla="*/ 116 h 116"/>
                  <a:gd name="T16" fmla="*/ 30 w 125"/>
                  <a:gd name="T17" fmla="*/ 116 h 116"/>
                  <a:gd name="T18" fmla="*/ 66 w 125"/>
                  <a:gd name="T19" fmla="*/ 95 h 116"/>
                  <a:gd name="T20" fmla="*/ 124 w 125"/>
                  <a:gd name="T21" fmla="*/ 49 h 116"/>
                  <a:gd name="T22" fmla="*/ 65 w 125"/>
                  <a:gd name="T23" fmla="*/ 1 h 116"/>
                  <a:gd name="T24" fmla="*/ 82 w 125"/>
                  <a:gd name="T25" fmla="*/ 77 h 116"/>
                  <a:gd name="T26" fmla="*/ 52 w 125"/>
                  <a:gd name="T27" fmla="*/ 85 h 116"/>
                  <a:gd name="T28" fmla="*/ 70 w 125"/>
                  <a:gd name="T29" fmla="*/ 56 h 116"/>
                  <a:gd name="T30" fmla="*/ 68 w 125"/>
                  <a:gd name="T31" fmla="*/ 56 h 116"/>
                  <a:gd name="T32" fmla="*/ 41 w 125"/>
                  <a:gd name="T33" fmla="*/ 83 h 116"/>
                  <a:gd name="T34" fmla="*/ 32 w 125"/>
                  <a:gd name="T35" fmla="*/ 78 h 116"/>
                  <a:gd name="T36" fmla="*/ 35 w 125"/>
                  <a:gd name="T37" fmla="*/ 29 h 116"/>
                  <a:gd name="T38" fmla="*/ 75 w 125"/>
                  <a:gd name="T39" fmla="*/ 19 h 116"/>
                  <a:gd name="T40" fmla="*/ 99 w 125"/>
                  <a:gd name="T41" fmla="*/ 16 h 116"/>
                  <a:gd name="T42" fmla="*/ 82 w 125"/>
                  <a:gd name="T43" fmla="*/ 7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116">
                    <a:moveTo>
                      <a:pt x="65" y="1"/>
                    </a:moveTo>
                    <a:cubicBezTo>
                      <a:pt x="30" y="0"/>
                      <a:pt x="1" y="19"/>
                      <a:pt x="0" y="44"/>
                    </a:cubicBezTo>
                    <a:cubicBezTo>
                      <a:pt x="0" y="56"/>
                      <a:pt x="3" y="67"/>
                      <a:pt x="13" y="76"/>
                    </a:cubicBezTo>
                    <a:cubicBezTo>
                      <a:pt x="26" y="89"/>
                      <a:pt x="39" y="91"/>
                      <a:pt x="39" y="91"/>
                    </a:cubicBezTo>
                    <a:cubicBezTo>
                      <a:pt x="39" y="91"/>
                      <a:pt x="39" y="91"/>
                      <a:pt x="39" y="91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3"/>
                      <a:pt x="21" y="116"/>
                      <a:pt x="21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9" y="109"/>
                      <a:pt x="60" y="95"/>
                      <a:pt x="66" y="95"/>
                    </a:cubicBezTo>
                    <a:cubicBezTo>
                      <a:pt x="104" y="94"/>
                      <a:pt x="124" y="70"/>
                      <a:pt x="124" y="49"/>
                    </a:cubicBezTo>
                    <a:cubicBezTo>
                      <a:pt x="125" y="24"/>
                      <a:pt x="100" y="3"/>
                      <a:pt x="65" y="1"/>
                    </a:cubicBezTo>
                    <a:close/>
                    <a:moveTo>
                      <a:pt x="82" y="77"/>
                    </a:moveTo>
                    <a:cubicBezTo>
                      <a:pt x="74" y="83"/>
                      <a:pt x="62" y="86"/>
                      <a:pt x="52" y="85"/>
                    </a:cubicBezTo>
                    <a:cubicBezTo>
                      <a:pt x="60" y="71"/>
                      <a:pt x="70" y="56"/>
                      <a:pt x="70" y="56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5" y="59"/>
                      <a:pt x="52" y="69"/>
                      <a:pt x="41" y="83"/>
                    </a:cubicBezTo>
                    <a:cubicBezTo>
                      <a:pt x="37" y="82"/>
                      <a:pt x="34" y="80"/>
                      <a:pt x="32" y="78"/>
                    </a:cubicBezTo>
                    <a:cubicBezTo>
                      <a:pt x="17" y="65"/>
                      <a:pt x="20" y="41"/>
                      <a:pt x="35" y="29"/>
                    </a:cubicBezTo>
                    <a:cubicBezTo>
                      <a:pt x="47" y="19"/>
                      <a:pt x="62" y="19"/>
                      <a:pt x="75" y="19"/>
                    </a:cubicBezTo>
                    <a:cubicBezTo>
                      <a:pt x="89" y="19"/>
                      <a:pt x="99" y="16"/>
                      <a:pt x="99" y="16"/>
                    </a:cubicBezTo>
                    <a:cubicBezTo>
                      <a:pt x="99" y="16"/>
                      <a:pt x="108" y="56"/>
                      <a:pt x="82" y="77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21" name="Picture 2" descr="C:\Essi yleiset\LUKE töitä\Powerpoint-pohjat\Esityspohja 2019\c_natural_resources_grey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700" y="4932696"/>
              <a:ext cx="1754832" cy="113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2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88933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53200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1244600"/>
            <a:ext cx="5806625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2228850"/>
            <a:ext cx="5806624" cy="22574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Left Arrow 11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640864" y="7143"/>
            <a:ext cx="1824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48343" y="4588933"/>
            <a:ext cx="5806625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38721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5004000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543550" y="1238250"/>
            <a:ext cx="3240088" cy="324008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16" name="Left Arrow 1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640864" y="1221597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Left Arrow 17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6"/>
          <p:cNvSpPr txBox="1">
            <a:spLocks/>
          </p:cNvSpPr>
          <p:nvPr userDrawn="1"/>
        </p:nvSpPr>
        <p:spPr>
          <a:xfrm>
            <a:off x="8421928" y="484448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Arrow 19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631340" y="7143"/>
            <a:ext cx="15129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43996" y="4687773"/>
            <a:ext cx="2336536" cy="358762"/>
            <a:chOff x="343996" y="4687773"/>
            <a:chExt cx="2336536" cy="358762"/>
          </a:xfrm>
        </p:grpSpPr>
        <p:grpSp>
          <p:nvGrpSpPr>
            <p:cNvPr id="23" name="Group 22"/>
            <p:cNvGrpSpPr/>
            <p:nvPr userDrawn="1"/>
          </p:nvGrpSpPr>
          <p:grpSpPr>
            <a:xfrm>
              <a:off x="343996" y="4687773"/>
              <a:ext cx="499235" cy="337242"/>
              <a:chOff x="343996" y="4687773"/>
              <a:chExt cx="499235" cy="337242"/>
            </a:xfrm>
          </p:grpSpPr>
          <p:sp>
            <p:nvSpPr>
              <p:cNvPr id="25" name="Freeform 5"/>
              <p:cNvSpPr>
                <a:spLocks/>
              </p:cNvSpPr>
              <p:nvPr userDrawn="1"/>
            </p:nvSpPr>
            <p:spPr bwMode="auto">
              <a:xfrm>
                <a:off x="343996" y="4859339"/>
                <a:ext cx="100142" cy="162730"/>
              </a:xfrm>
              <a:custGeom>
                <a:avLst/>
                <a:gdLst>
                  <a:gd name="T0" fmla="*/ 0 w 57"/>
                  <a:gd name="T1" fmla="*/ 0 h 92"/>
                  <a:gd name="T2" fmla="*/ 0 w 57"/>
                  <a:gd name="T3" fmla="*/ 73 h 92"/>
                  <a:gd name="T4" fmla="*/ 21 w 57"/>
                  <a:gd name="T5" fmla="*/ 92 h 92"/>
                  <a:gd name="T6" fmla="*/ 57 w 57"/>
                  <a:gd name="T7" fmla="*/ 91 h 92"/>
                  <a:gd name="T8" fmla="*/ 56 w 57"/>
                  <a:gd name="T9" fmla="*/ 78 h 92"/>
                  <a:gd name="T10" fmla="*/ 24 w 57"/>
                  <a:gd name="T11" fmla="*/ 78 h 92"/>
                  <a:gd name="T12" fmla="*/ 18 w 57"/>
                  <a:gd name="T13" fmla="*/ 76 h 92"/>
                  <a:gd name="T14" fmla="*/ 17 w 57"/>
                  <a:gd name="T15" fmla="*/ 71 h 92"/>
                  <a:gd name="T16" fmla="*/ 17 w 57"/>
                  <a:gd name="T17" fmla="*/ 0 h 92"/>
                  <a:gd name="T18" fmla="*/ 0 w 57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92">
                    <a:moveTo>
                      <a:pt x="0" y="0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86"/>
                      <a:pt x="7" y="92"/>
                      <a:pt x="21" y="92"/>
                    </a:cubicBezTo>
                    <a:cubicBezTo>
                      <a:pt x="36" y="92"/>
                      <a:pt x="48" y="92"/>
                      <a:pt x="57" y="91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2" y="78"/>
                      <a:pt x="19" y="78"/>
                      <a:pt x="18" y="76"/>
                    </a:cubicBezTo>
                    <a:cubicBezTo>
                      <a:pt x="17" y="75"/>
                      <a:pt x="17" y="73"/>
                      <a:pt x="17" y="71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Freeform 6"/>
              <p:cNvSpPr>
                <a:spLocks/>
              </p:cNvSpPr>
              <p:nvPr userDrawn="1"/>
            </p:nvSpPr>
            <p:spPr bwMode="auto">
              <a:xfrm>
                <a:off x="451501" y="4906465"/>
                <a:ext cx="105296" cy="118550"/>
              </a:xfrm>
              <a:custGeom>
                <a:avLst/>
                <a:gdLst>
                  <a:gd name="T0" fmla="*/ 44 w 60"/>
                  <a:gd name="T1" fmla="*/ 0 h 67"/>
                  <a:gd name="T2" fmla="*/ 44 w 60"/>
                  <a:gd name="T3" fmla="*/ 46 h 67"/>
                  <a:gd name="T4" fmla="*/ 25 w 60"/>
                  <a:gd name="T5" fmla="*/ 53 h 67"/>
                  <a:gd name="T6" fmla="*/ 18 w 60"/>
                  <a:gd name="T7" fmla="*/ 51 h 67"/>
                  <a:gd name="T8" fmla="*/ 17 w 60"/>
                  <a:gd name="T9" fmla="*/ 44 h 67"/>
                  <a:gd name="T10" fmla="*/ 17 w 60"/>
                  <a:gd name="T11" fmla="*/ 0 h 67"/>
                  <a:gd name="T12" fmla="*/ 0 w 60"/>
                  <a:gd name="T13" fmla="*/ 0 h 67"/>
                  <a:gd name="T14" fmla="*/ 0 w 60"/>
                  <a:gd name="T15" fmla="*/ 49 h 67"/>
                  <a:gd name="T16" fmla="*/ 18 w 60"/>
                  <a:gd name="T17" fmla="*/ 67 h 67"/>
                  <a:gd name="T18" fmla="*/ 46 w 60"/>
                  <a:gd name="T19" fmla="*/ 56 h 67"/>
                  <a:gd name="T20" fmla="*/ 47 w 60"/>
                  <a:gd name="T21" fmla="*/ 65 h 67"/>
                  <a:gd name="T22" fmla="*/ 60 w 60"/>
                  <a:gd name="T23" fmla="*/ 65 h 67"/>
                  <a:gd name="T24" fmla="*/ 60 w 60"/>
                  <a:gd name="T25" fmla="*/ 0 h 67"/>
                  <a:gd name="T26" fmla="*/ 44 w 60"/>
                  <a:gd name="T2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67">
                    <a:moveTo>
                      <a:pt x="44" y="0"/>
                    </a:moveTo>
                    <a:cubicBezTo>
                      <a:pt x="44" y="46"/>
                      <a:pt x="44" y="46"/>
                      <a:pt x="44" y="46"/>
                    </a:cubicBezTo>
                    <a:cubicBezTo>
                      <a:pt x="35" y="51"/>
                      <a:pt x="29" y="53"/>
                      <a:pt x="25" y="53"/>
                    </a:cubicBezTo>
                    <a:cubicBezTo>
                      <a:pt x="21" y="53"/>
                      <a:pt x="19" y="52"/>
                      <a:pt x="18" y="51"/>
                    </a:cubicBezTo>
                    <a:cubicBezTo>
                      <a:pt x="17" y="50"/>
                      <a:pt x="16" y="47"/>
                      <a:pt x="17" y="4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1"/>
                      <a:pt x="6" y="67"/>
                      <a:pt x="18" y="67"/>
                    </a:cubicBezTo>
                    <a:cubicBezTo>
                      <a:pt x="27" y="67"/>
                      <a:pt x="36" y="63"/>
                      <a:pt x="46" y="56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60" y="65"/>
                      <a:pt x="60" y="65"/>
                      <a:pt x="60" y="65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Freeform 7"/>
              <p:cNvSpPr>
                <a:spLocks/>
              </p:cNvSpPr>
              <p:nvPr userDrawn="1"/>
            </p:nvSpPr>
            <p:spPr bwMode="auto">
              <a:xfrm>
                <a:off x="578150" y="4859339"/>
                <a:ext cx="106769" cy="162730"/>
              </a:xfrm>
              <a:custGeom>
                <a:avLst/>
                <a:gdLst>
                  <a:gd name="T0" fmla="*/ 43 w 61"/>
                  <a:gd name="T1" fmla="*/ 92 h 92"/>
                  <a:gd name="T2" fmla="*/ 61 w 61"/>
                  <a:gd name="T3" fmla="*/ 92 h 92"/>
                  <a:gd name="T4" fmla="*/ 41 w 61"/>
                  <a:gd name="T5" fmla="*/ 62 h 92"/>
                  <a:gd name="T6" fmla="*/ 35 w 61"/>
                  <a:gd name="T7" fmla="*/ 56 h 92"/>
                  <a:gd name="T8" fmla="*/ 35 w 61"/>
                  <a:gd name="T9" fmla="*/ 55 h 92"/>
                  <a:gd name="T10" fmla="*/ 41 w 61"/>
                  <a:gd name="T11" fmla="*/ 50 h 92"/>
                  <a:gd name="T12" fmla="*/ 59 w 61"/>
                  <a:gd name="T13" fmla="*/ 27 h 92"/>
                  <a:gd name="T14" fmla="*/ 41 w 61"/>
                  <a:gd name="T15" fmla="*/ 27 h 92"/>
                  <a:gd name="T16" fmla="*/ 23 w 61"/>
                  <a:gd name="T17" fmla="*/ 50 h 92"/>
                  <a:gd name="T18" fmla="*/ 16 w 61"/>
                  <a:gd name="T19" fmla="*/ 50 h 92"/>
                  <a:gd name="T20" fmla="*/ 17 w 61"/>
                  <a:gd name="T21" fmla="*/ 39 h 92"/>
                  <a:gd name="T22" fmla="*/ 17 w 61"/>
                  <a:gd name="T23" fmla="*/ 0 h 92"/>
                  <a:gd name="T24" fmla="*/ 0 w 61"/>
                  <a:gd name="T25" fmla="*/ 0 h 92"/>
                  <a:gd name="T26" fmla="*/ 0 w 61"/>
                  <a:gd name="T27" fmla="*/ 92 h 92"/>
                  <a:gd name="T28" fmla="*/ 16 w 61"/>
                  <a:gd name="T29" fmla="*/ 92 h 92"/>
                  <a:gd name="T30" fmla="*/ 16 w 61"/>
                  <a:gd name="T31" fmla="*/ 71 h 92"/>
                  <a:gd name="T32" fmla="*/ 16 w 61"/>
                  <a:gd name="T33" fmla="*/ 61 h 92"/>
                  <a:gd name="T34" fmla="*/ 23 w 61"/>
                  <a:gd name="T35" fmla="*/ 61 h 92"/>
                  <a:gd name="T36" fmla="*/ 43 w 61"/>
                  <a:gd name="T3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92">
                    <a:moveTo>
                      <a:pt x="43" y="92"/>
                    </a:moveTo>
                    <a:cubicBezTo>
                      <a:pt x="61" y="92"/>
                      <a:pt x="61" y="92"/>
                      <a:pt x="61" y="9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39" y="59"/>
                      <a:pt x="37" y="57"/>
                      <a:pt x="35" y="5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4"/>
                      <a:pt x="39" y="52"/>
                      <a:pt x="41" y="50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47"/>
                      <a:pt x="17" y="43"/>
                      <a:pt x="17" y="39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16" y="69"/>
                      <a:pt x="16" y="65"/>
                      <a:pt x="16" y="61"/>
                    </a:cubicBezTo>
                    <a:cubicBezTo>
                      <a:pt x="23" y="61"/>
                      <a:pt x="23" y="61"/>
                      <a:pt x="23" y="61"/>
                    </a:cubicBezTo>
                    <a:lnTo>
                      <a:pt x="43" y="9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Freeform 8"/>
              <p:cNvSpPr>
                <a:spLocks noEditPoints="1"/>
              </p:cNvSpPr>
              <p:nvPr userDrawn="1"/>
            </p:nvSpPr>
            <p:spPr bwMode="auto">
              <a:xfrm>
                <a:off x="681237" y="4903519"/>
                <a:ext cx="107505" cy="121496"/>
              </a:xfrm>
              <a:custGeom>
                <a:avLst/>
                <a:gdLst>
                  <a:gd name="T0" fmla="*/ 61 w 61"/>
                  <a:gd name="T1" fmla="*/ 23 h 69"/>
                  <a:gd name="T2" fmla="*/ 54 w 61"/>
                  <a:gd name="T3" fmla="*/ 6 h 69"/>
                  <a:gd name="T4" fmla="*/ 31 w 61"/>
                  <a:gd name="T5" fmla="*/ 0 h 69"/>
                  <a:gd name="T6" fmla="*/ 7 w 61"/>
                  <a:gd name="T7" fmla="*/ 8 h 69"/>
                  <a:gd name="T8" fmla="*/ 0 w 61"/>
                  <a:gd name="T9" fmla="*/ 34 h 69"/>
                  <a:gd name="T10" fmla="*/ 7 w 61"/>
                  <a:gd name="T11" fmla="*/ 61 h 69"/>
                  <a:gd name="T12" fmla="*/ 32 w 61"/>
                  <a:gd name="T13" fmla="*/ 69 h 69"/>
                  <a:gd name="T14" fmla="*/ 59 w 61"/>
                  <a:gd name="T15" fmla="*/ 64 h 69"/>
                  <a:gd name="T16" fmla="*/ 58 w 61"/>
                  <a:gd name="T17" fmla="*/ 54 h 69"/>
                  <a:gd name="T18" fmla="*/ 34 w 61"/>
                  <a:gd name="T19" fmla="*/ 55 h 69"/>
                  <a:gd name="T20" fmla="*/ 22 w 61"/>
                  <a:gd name="T21" fmla="*/ 53 h 69"/>
                  <a:gd name="T22" fmla="*/ 17 w 61"/>
                  <a:gd name="T23" fmla="*/ 41 h 69"/>
                  <a:gd name="T24" fmla="*/ 44 w 61"/>
                  <a:gd name="T25" fmla="*/ 41 h 69"/>
                  <a:gd name="T26" fmla="*/ 61 w 61"/>
                  <a:gd name="T27" fmla="*/ 23 h 69"/>
                  <a:gd name="T28" fmla="*/ 45 w 61"/>
                  <a:gd name="T29" fmla="*/ 22 h 69"/>
                  <a:gd name="T30" fmla="*/ 39 w 61"/>
                  <a:gd name="T31" fmla="*/ 30 h 69"/>
                  <a:gd name="T32" fmla="*/ 17 w 61"/>
                  <a:gd name="T33" fmla="*/ 30 h 69"/>
                  <a:gd name="T34" fmla="*/ 20 w 61"/>
                  <a:gd name="T35" fmla="*/ 16 h 69"/>
                  <a:gd name="T36" fmla="*/ 32 w 61"/>
                  <a:gd name="T37" fmla="*/ 13 h 69"/>
                  <a:gd name="T38" fmla="*/ 42 w 61"/>
                  <a:gd name="T39" fmla="*/ 15 h 69"/>
                  <a:gd name="T40" fmla="*/ 45 w 61"/>
                  <a:gd name="T41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" h="69">
                    <a:moveTo>
                      <a:pt x="61" y="23"/>
                    </a:moveTo>
                    <a:cubicBezTo>
                      <a:pt x="61" y="15"/>
                      <a:pt x="59" y="9"/>
                      <a:pt x="54" y="6"/>
                    </a:cubicBezTo>
                    <a:cubicBezTo>
                      <a:pt x="49" y="2"/>
                      <a:pt x="42" y="0"/>
                      <a:pt x="31" y="0"/>
                    </a:cubicBezTo>
                    <a:cubicBezTo>
                      <a:pt x="20" y="0"/>
                      <a:pt x="12" y="3"/>
                      <a:pt x="7" y="8"/>
                    </a:cubicBezTo>
                    <a:cubicBezTo>
                      <a:pt x="2" y="13"/>
                      <a:pt x="0" y="22"/>
                      <a:pt x="0" y="34"/>
                    </a:cubicBezTo>
                    <a:cubicBezTo>
                      <a:pt x="0" y="47"/>
                      <a:pt x="2" y="55"/>
                      <a:pt x="7" y="61"/>
                    </a:cubicBezTo>
                    <a:cubicBezTo>
                      <a:pt x="12" y="66"/>
                      <a:pt x="21" y="69"/>
                      <a:pt x="32" y="69"/>
                    </a:cubicBezTo>
                    <a:cubicBezTo>
                      <a:pt x="44" y="69"/>
                      <a:pt x="53" y="67"/>
                      <a:pt x="59" y="6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49" y="55"/>
                      <a:pt x="41" y="55"/>
                      <a:pt x="34" y="55"/>
                    </a:cubicBezTo>
                    <a:cubicBezTo>
                      <a:pt x="29" y="55"/>
                      <a:pt x="24" y="54"/>
                      <a:pt x="22" y="53"/>
                    </a:cubicBezTo>
                    <a:cubicBezTo>
                      <a:pt x="19" y="51"/>
                      <a:pt x="18" y="47"/>
                      <a:pt x="17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55" y="41"/>
                      <a:pt x="61" y="35"/>
                      <a:pt x="61" y="23"/>
                    </a:cubicBezTo>
                    <a:moveTo>
                      <a:pt x="45" y="22"/>
                    </a:moveTo>
                    <a:cubicBezTo>
                      <a:pt x="45" y="27"/>
                      <a:pt x="43" y="30"/>
                      <a:pt x="39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3"/>
                      <a:pt x="18" y="19"/>
                      <a:pt x="20" y="16"/>
                    </a:cubicBezTo>
                    <a:cubicBezTo>
                      <a:pt x="22" y="14"/>
                      <a:pt x="26" y="13"/>
                      <a:pt x="32" y="13"/>
                    </a:cubicBezTo>
                    <a:cubicBezTo>
                      <a:pt x="37" y="13"/>
                      <a:pt x="40" y="13"/>
                      <a:pt x="42" y="15"/>
                    </a:cubicBezTo>
                    <a:cubicBezTo>
                      <a:pt x="44" y="16"/>
                      <a:pt x="45" y="19"/>
                      <a:pt x="45" y="22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reeform 9"/>
              <p:cNvSpPr>
                <a:spLocks noEditPoints="1"/>
              </p:cNvSpPr>
              <p:nvPr userDrawn="1"/>
            </p:nvSpPr>
            <p:spPr bwMode="auto">
              <a:xfrm>
                <a:off x="623803" y="4687773"/>
                <a:ext cx="219428" cy="204701"/>
              </a:xfrm>
              <a:custGeom>
                <a:avLst/>
                <a:gdLst>
                  <a:gd name="T0" fmla="*/ 65 w 125"/>
                  <a:gd name="T1" fmla="*/ 1 h 116"/>
                  <a:gd name="T2" fmla="*/ 0 w 125"/>
                  <a:gd name="T3" fmla="*/ 44 h 116"/>
                  <a:gd name="T4" fmla="*/ 13 w 125"/>
                  <a:gd name="T5" fmla="*/ 76 h 116"/>
                  <a:gd name="T6" fmla="*/ 39 w 125"/>
                  <a:gd name="T7" fmla="*/ 91 h 116"/>
                  <a:gd name="T8" fmla="*/ 39 w 125"/>
                  <a:gd name="T9" fmla="*/ 91 h 116"/>
                  <a:gd name="T10" fmla="*/ 39 w 125"/>
                  <a:gd name="T11" fmla="*/ 92 h 116"/>
                  <a:gd name="T12" fmla="*/ 39 w 125"/>
                  <a:gd name="T13" fmla="*/ 92 h 116"/>
                  <a:gd name="T14" fmla="*/ 21 w 125"/>
                  <a:gd name="T15" fmla="*/ 116 h 116"/>
                  <a:gd name="T16" fmla="*/ 30 w 125"/>
                  <a:gd name="T17" fmla="*/ 116 h 116"/>
                  <a:gd name="T18" fmla="*/ 66 w 125"/>
                  <a:gd name="T19" fmla="*/ 95 h 116"/>
                  <a:gd name="T20" fmla="*/ 124 w 125"/>
                  <a:gd name="T21" fmla="*/ 49 h 116"/>
                  <a:gd name="T22" fmla="*/ 65 w 125"/>
                  <a:gd name="T23" fmla="*/ 1 h 116"/>
                  <a:gd name="T24" fmla="*/ 82 w 125"/>
                  <a:gd name="T25" fmla="*/ 77 h 116"/>
                  <a:gd name="T26" fmla="*/ 52 w 125"/>
                  <a:gd name="T27" fmla="*/ 85 h 116"/>
                  <a:gd name="T28" fmla="*/ 70 w 125"/>
                  <a:gd name="T29" fmla="*/ 56 h 116"/>
                  <a:gd name="T30" fmla="*/ 68 w 125"/>
                  <a:gd name="T31" fmla="*/ 56 h 116"/>
                  <a:gd name="T32" fmla="*/ 41 w 125"/>
                  <a:gd name="T33" fmla="*/ 83 h 116"/>
                  <a:gd name="T34" fmla="*/ 32 w 125"/>
                  <a:gd name="T35" fmla="*/ 78 h 116"/>
                  <a:gd name="T36" fmla="*/ 35 w 125"/>
                  <a:gd name="T37" fmla="*/ 29 h 116"/>
                  <a:gd name="T38" fmla="*/ 75 w 125"/>
                  <a:gd name="T39" fmla="*/ 19 h 116"/>
                  <a:gd name="T40" fmla="*/ 99 w 125"/>
                  <a:gd name="T41" fmla="*/ 16 h 116"/>
                  <a:gd name="T42" fmla="*/ 82 w 125"/>
                  <a:gd name="T43" fmla="*/ 7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116">
                    <a:moveTo>
                      <a:pt x="65" y="1"/>
                    </a:moveTo>
                    <a:cubicBezTo>
                      <a:pt x="30" y="0"/>
                      <a:pt x="1" y="19"/>
                      <a:pt x="0" y="44"/>
                    </a:cubicBezTo>
                    <a:cubicBezTo>
                      <a:pt x="0" y="56"/>
                      <a:pt x="3" y="67"/>
                      <a:pt x="13" y="76"/>
                    </a:cubicBezTo>
                    <a:cubicBezTo>
                      <a:pt x="26" y="89"/>
                      <a:pt x="39" y="91"/>
                      <a:pt x="39" y="91"/>
                    </a:cubicBezTo>
                    <a:cubicBezTo>
                      <a:pt x="39" y="91"/>
                      <a:pt x="39" y="91"/>
                      <a:pt x="39" y="91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3"/>
                      <a:pt x="21" y="116"/>
                      <a:pt x="21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9" y="109"/>
                      <a:pt x="60" y="95"/>
                      <a:pt x="66" y="95"/>
                    </a:cubicBezTo>
                    <a:cubicBezTo>
                      <a:pt x="104" y="94"/>
                      <a:pt x="124" y="70"/>
                      <a:pt x="124" y="49"/>
                    </a:cubicBezTo>
                    <a:cubicBezTo>
                      <a:pt x="125" y="24"/>
                      <a:pt x="100" y="3"/>
                      <a:pt x="65" y="1"/>
                    </a:cubicBezTo>
                    <a:close/>
                    <a:moveTo>
                      <a:pt x="82" y="77"/>
                    </a:moveTo>
                    <a:cubicBezTo>
                      <a:pt x="74" y="83"/>
                      <a:pt x="62" y="86"/>
                      <a:pt x="52" y="85"/>
                    </a:cubicBezTo>
                    <a:cubicBezTo>
                      <a:pt x="60" y="71"/>
                      <a:pt x="70" y="56"/>
                      <a:pt x="70" y="56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5" y="59"/>
                      <a:pt x="52" y="69"/>
                      <a:pt x="41" y="83"/>
                    </a:cubicBezTo>
                    <a:cubicBezTo>
                      <a:pt x="37" y="82"/>
                      <a:pt x="34" y="80"/>
                      <a:pt x="32" y="78"/>
                    </a:cubicBezTo>
                    <a:cubicBezTo>
                      <a:pt x="17" y="65"/>
                      <a:pt x="20" y="41"/>
                      <a:pt x="35" y="29"/>
                    </a:cubicBezTo>
                    <a:cubicBezTo>
                      <a:pt x="47" y="19"/>
                      <a:pt x="62" y="19"/>
                      <a:pt x="75" y="19"/>
                    </a:cubicBezTo>
                    <a:cubicBezTo>
                      <a:pt x="89" y="19"/>
                      <a:pt x="99" y="16"/>
                      <a:pt x="99" y="16"/>
                    </a:cubicBezTo>
                    <a:cubicBezTo>
                      <a:pt x="99" y="16"/>
                      <a:pt x="108" y="56"/>
                      <a:pt x="82" y="77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i-FI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24" name="Picture 2" descr="C:\Essi yleiset\LUKE töitä\Powerpoint-pohjat\Esityspohja 2019\c_natural_resources_grey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700" y="4932696"/>
              <a:ext cx="1754832" cy="113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4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3842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one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8447314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77454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wo colum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1238251"/>
            <a:ext cx="4108396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1155" y="1238251"/>
            <a:ext cx="4154501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51871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49"/>
            <a:ext cx="5007427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2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eft Arrow 24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9640864" y="1221597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Left Arrow 26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9631340" y="7143"/>
            <a:ext cx="15129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10977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one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8447314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28056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wo colum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1238251"/>
            <a:ext cx="4108396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1155" y="1238251"/>
            <a:ext cx="4154501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12100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49"/>
            <a:ext cx="5007427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9640864" y="1221597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Left Arrow 27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9631340" y="7143"/>
            <a:ext cx="15129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05138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8447314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580355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1238251"/>
            <a:ext cx="4108396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1155" y="1238251"/>
            <a:ext cx="4154501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453717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49"/>
            <a:ext cx="5007427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9640864" y="1221597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Left Arrow 27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9631340" y="7143"/>
            <a:ext cx="15129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192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1244600"/>
            <a:ext cx="5806625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2228850"/>
            <a:ext cx="5806624" cy="22574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Left Arrow 11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640864" y="7143"/>
            <a:ext cx="1824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48343" y="4588933"/>
            <a:ext cx="5806625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8267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one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8447314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78523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wo colum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1238251"/>
            <a:ext cx="4108396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1155" y="1238251"/>
            <a:ext cx="4154501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036079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49"/>
            <a:ext cx="5007427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9640864" y="1221597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Left Arrow 27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9631340" y="7143"/>
            <a:ext cx="15129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558538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one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8447314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203952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wo column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1238251"/>
            <a:ext cx="4108396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1155" y="1238251"/>
            <a:ext cx="4154501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80574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49"/>
            <a:ext cx="5007427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9640864" y="1221597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Left Arrow 27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9631340" y="7143"/>
            <a:ext cx="15129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13657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one colum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8447314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41634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1238251"/>
            <a:ext cx="4108396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1155" y="1238251"/>
            <a:ext cx="4154501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474612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49"/>
            <a:ext cx="5007427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9640864" y="1221597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Left Arrow 27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9631340" y="7143"/>
            <a:ext cx="15129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656404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on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8447314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792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1244600"/>
            <a:ext cx="5806625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2228850"/>
            <a:ext cx="5806624" cy="22574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Left Arrow 11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640864" y="7143"/>
            <a:ext cx="1824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48343" y="4588933"/>
            <a:ext cx="5806625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64941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1238251"/>
            <a:ext cx="4108396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1155" y="1238251"/>
            <a:ext cx="4154501" cy="321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612930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49"/>
            <a:ext cx="5007427" cy="32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8421928" y="4837466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eft Arrow 11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9640864" y="1221597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Left Arrow 19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631340" y="7143"/>
            <a:ext cx="15129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7588469" y="4850159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96307"/>
            <a:ext cx="4741731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171474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6697916" cy="35020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9" name="Left Arrow 18"/>
          <p:cNvSpPr/>
          <p:nvPr userDrawn="1"/>
        </p:nvSpPr>
        <p:spPr>
          <a:xfrm>
            <a:off x="9315450" y="3004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631339" y="273843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5" name="Slide Number Placeholder 6"/>
          <p:cNvSpPr txBox="1">
            <a:spLocks/>
          </p:cNvSpPr>
          <p:nvPr userDrawn="1"/>
        </p:nvSpPr>
        <p:spPr>
          <a:xfrm>
            <a:off x="235516" y="4846408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>
          <a:xfrm>
            <a:off x="617011" y="4846408"/>
            <a:ext cx="869950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F3965593-D00A-4D19-B125-70848567FE46}" type="datetime1">
              <a:rPr lang="fi-FI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15.1.2024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0428" y="4824020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:\Essi yleiset\LUKE töitä\Powerpoint-pohjat\Esityspohja 2019\c_natural_resources_gre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007" y="4891163"/>
            <a:ext cx="259397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894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6697916" cy="35020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7" name="Left Arrow 16"/>
          <p:cNvSpPr/>
          <p:nvPr userDrawn="1"/>
        </p:nvSpPr>
        <p:spPr>
          <a:xfrm>
            <a:off x="9315450" y="3004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31339" y="273843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22" name="Slide Number Placeholder 6"/>
          <p:cNvSpPr txBox="1">
            <a:spLocks/>
          </p:cNvSpPr>
          <p:nvPr userDrawn="1"/>
        </p:nvSpPr>
        <p:spPr>
          <a:xfrm>
            <a:off x="235516" y="4846408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Date Placeholder 3"/>
          <p:cNvSpPr txBox="1">
            <a:spLocks/>
          </p:cNvSpPr>
          <p:nvPr userDrawn="1"/>
        </p:nvSpPr>
        <p:spPr>
          <a:xfrm>
            <a:off x="617011" y="4846408"/>
            <a:ext cx="869950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F3965593-D00A-4D19-B125-70848567FE46}" type="datetime1">
              <a:rPr lang="fi-FI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15.1.2024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0428" y="4824020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Essi yleiset\LUKE töitä\Powerpoint-pohjat\Esityspohja 2019\c_natural_resources_gre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007" y="4891163"/>
            <a:ext cx="259397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651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6697916" cy="35020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7" name="Left Arrow 16"/>
          <p:cNvSpPr/>
          <p:nvPr userDrawn="1"/>
        </p:nvSpPr>
        <p:spPr>
          <a:xfrm>
            <a:off x="9315450" y="3004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31339" y="273843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22" name="Slide Number Placeholder 6"/>
          <p:cNvSpPr txBox="1">
            <a:spLocks/>
          </p:cNvSpPr>
          <p:nvPr userDrawn="1"/>
        </p:nvSpPr>
        <p:spPr>
          <a:xfrm>
            <a:off x="235516" y="4846408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Date Placeholder 3"/>
          <p:cNvSpPr txBox="1">
            <a:spLocks/>
          </p:cNvSpPr>
          <p:nvPr userDrawn="1"/>
        </p:nvSpPr>
        <p:spPr>
          <a:xfrm>
            <a:off x="617011" y="4846408"/>
            <a:ext cx="869950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F3965593-D00A-4D19-B125-70848567FE46}" type="datetime1">
              <a:rPr lang="fi-FI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15.1.2024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0428" y="4824020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Essi yleiset\LUKE töitä\Powerpoint-pohjat\Esityspohja 2019\c_natural_resources_gre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007" y="4891163"/>
            <a:ext cx="259397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142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6697916" cy="35020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7" name="Left Arrow 16"/>
          <p:cNvSpPr/>
          <p:nvPr userDrawn="1"/>
        </p:nvSpPr>
        <p:spPr>
          <a:xfrm>
            <a:off x="9315450" y="3004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31339" y="273843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22" name="Slide Number Placeholder 6"/>
          <p:cNvSpPr txBox="1">
            <a:spLocks/>
          </p:cNvSpPr>
          <p:nvPr userDrawn="1"/>
        </p:nvSpPr>
        <p:spPr>
          <a:xfrm>
            <a:off x="235516" y="4846408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Date Placeholder 3"/>
          <p:cNvSpPr txBox="1">
            <a:spLocks/>
          </p:cNvSpPr>
          <p:nvPr userDrawn="1"/>
        </p:nvSpPr>
        <p:spPr>
          <a:xfrm>
            <a:off x="617011" y="4846408"/>
            <a:ext cx="869950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F3965593-D00A-4D19-B125-70848567FE46}" type="datetime1">
              <a:rPr lang="fi-FI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15.1.2024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0428" y="4824020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Essi yleiset\LUKE töitä\Powerpoint-pohjat\Esityspohja 2019\c_natural_resources_gre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007" y="4891163"/>
            <a:ext cx="259397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048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 magent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6697916" cy="35020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7" name="Left Arrow 16"/>
          <p:cNvSpPr/>
          <p:nvPr userDrawn="1"/>
        </p:nvSpPr>
        <p:spPr>
          <a:xfrm>
            <a:off x="9315450" y="3004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31339" y="273843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22" name="Slide Number Placeholder 6"/>
          <p:cNvSpPr txBox="1">
            <a:spLocks/>
          </p:cNvSpPr>
          <p:nvPr userDrawn="1"/>
        </p:nvSpPr>
        <p:spPr>
          <a:xfrm>
            <a:off x="235516" y="4846408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Date Placeholder 3"/>
          <p:cNvSpPr txBox="1">
            <a:spLocks/>
          </p:cNvSpPr>
          <p:nvPr userDrawn="1"/>
        </p:nvSpPr>
        <p:spPr>
          <a:xfrm>
            <a:off x="617011" y="4846408"/>
            <a:ext cx="869950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F3965593-D00A-4D19-B125-70848567FE46}" type="datetime1">
              <a:rPr lang="fi-FI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15.1.2024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0428" y="4824020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Essi yleiset\LUKE töitä\Powerpoint-pohjat\Esityspohja 2019\c_natural_resources_gre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007" y="4891163"/>
            <a:ext cx="259397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9674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6697916" cy="35020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7" name="Left Arrow 16"/>
          <p:cNvSpPr/>
          <p:nvPr userDrawn="1"/>
        </p:nvSpPr>
        <p:spPr>
          <a:xfrm>
            <a:off x="9315450" y="3004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31339" y="273843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22" name="Slide Number Placeholder 6"/>
          <p:cNvSpPr txBox="1">
            <a:spLocks/>
          </p:cNvSpPr>
          <p:nvPr userDrawn="1"/>
        </p:nvSpPr>
        <p:spPr>
          <a:xfrm>
            <a:off x="235516" y="4846408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Date Placeholder 3"/>
          <p:cNvSpPr txBox="1">
            <a:spLocks/>
          </p:cNvSpPr>
          <p:nvPr userDrawn="1"/>
        </p:nvSpPr>
        <p:spPr>
          <a:xfrm>
            <a:off x="617011" y="4846408"/>
            <a:ext cx="869950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F3965593-D00A-4D19-B125-70848567FE46}" type="datetime1">
              <a:rPr lang="fi-FI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15.1.2024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0428" y="4824020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Essi yleiset\LUKE töitä\Powerpoint-pohjat\Esityspohja 2019\c_natural_resources_gre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007" y="4891163"/>
            <a:ext cx="259397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7589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6697916" cy="35020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7" name="Left Arrow 16"/>
          <p:cNvSpPr/>
          <p:nvPr userDrawn="1"/>
        </p:nvSpPr>
        <p:spPr>
          <a:xfrm>
            <a:off x="9315450" y="3004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31339" y="273843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22" name="Slide Number Placeholder 6"/>
          <p:cNvSpPr txBox="1">
            <a:spLocks/>
          </p:cNvSpPr>
          <p:nvPr userDrawn="1"/>
        </p:nvSpPr>
        <p:spPr>
          <a:xfrm>
            <a:off x="235516" y="4846408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Date Placeholder 3"/>
          <p:cNvSpPr txBox="1">
            <a:spLocks/>
          </p:cNvSpPr>
          <p:nvPr userDrawn="1"/>
        </p:nvSpPr>
        <p:spPr>
          <a:xfrm>
            <a:off x="617011" y="4846408"/>
            <a:ext cx="869950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F3965593-D00A-4D19-B125-70848567FE46}" type="datetime1">
              <a:rPr lang="fi-FI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15.1.2024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0428" y="4824020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Essi yleiset\LUKE töitä\Powerpoint-pohjat\Esityspohja 2019\c_natural_resources_gre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007" y="4891163"/>
            <a:ext cx="259397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7884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2" y="206375"/>
            <a:ext cx="6452507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0"/>
            <a:ext cx="6452506" cy="35020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235516" y="4846408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617011" y="4846408"/>
            <a:ext cx="869950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F3965593-D00A-4D19-B125-70848567FE46}" type="datetime1">
              <a:rPr lang="fi-FI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15.1.2024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10428" y="4824020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Essi yleiset\LUKE töitä\Powerpoint-pohjat\Esityspohja 2019\c_natural_resources_gre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007" y="4891163"/>
            <a:ext cx="259397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83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1244600"/>
            <a:ext cx="5806625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2228850"/>
            <a:ext cx="5806624" cy="22574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Left Arrow 11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640864" y="7143"/>
            <a:ext cx="1824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48343" y="4588933"/>
            <a:ext cx="5806625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136030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19817" y="1368425"/>
            <a:ext cx="3735139" cy="85725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</a:t>
            </a:r>
            <a:endParaRPr lang="fi-FI"/>
          </a:p>
        </p:txBody>
      </p:sp>
      <p:sp>
        <p:nvSpPr>
          <p:cNvPr id="5" name="Left Arrow 4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 userDrawn="1"/>
        </p:nvSpPr>
        <p:spPr>
          <a:xfrm>
            <a:off x="9631339" y="-4256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34" y="4029706"/>
            <a:ext cx="1105200" cy="9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79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ya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5" name="Left Arrow 4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631339" y="-4256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34" y="4029706"/>
            <a:ext cx="1105200" cy="9909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9817" y="1368425"/>
            <a:ext cx="3735139" cy="85725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29304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Left Arrow 9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 userDrawn="1"/>
        </p:nvSpPr>
        <p:spPr>
          <a:xfrm>
            <a:off x="9631339" y="-4256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166" y="4033212"/>
            <a:ext cx="1105200" cy="9909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9817" y="1368425"/>
            <a:ext cx="3735139" cy="85725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60863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5" name="Left Arrow 4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631339" y="-4256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3021" y="4035832"/>
            <a:ext cx="1105200" cy="9909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9817" y="1368425"/>
            <a:ext cx="3735139" cy="85725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42922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i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9" name="Left Arrow 8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 userDrawn="1"/>
        </p:nvSpPr>
        <p:spPr>
          <a:xfrm>
            <a:off x="9631339" y="-4256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34" y="4032226"/>
            <a:ext cx="1105200" cy="9909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9817" y="1368425"/>
            <a:ext cx="3735139" cy="85725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75988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Left Arrow 9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 userDrawn="1"/>
        </p:nvSpPr>
        <p:spPr>
          <a:xfrm>
            <a:off x="9631339" y="-4256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035" y="4028996"/>
            <a:ext cx="1108800" cy="99422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9817" y="1368425"/>
            <a:ext cx="3735139" cy="85725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28252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 userDrawn="1"/>
        </p:nvSpPr>
        <p:spPr bwMode="auto">
          <a:xfrm>
            <a:off x="1" y="0"/>
            <a:ext cx="7953374" cy="5143362"/>
          </a:xfrm>
          <a:custGeom>
            <a:avLst/>
            <a:gdLst>
              <a:gd name="T0" fmla="*/ 4989 w 5022"/>
              <a:gd name="T1" fmla="*/ 0 h 3531"/>
              <a:gd name="T2" fmla="*/ 0 w 5022"/>
              <a:gd name="T3" fmla="*/ 0 h 3531"/>
              <a:gd name="T4" fmla="*/ 0 w 5022"/>
              <a:gd name="T5" fmla="*/ 3531 h 3531"/>
              <a:gd name="T6" fmla="*/ 3916 w 5022"/>
              <a:gd name="T7" fmla="*/ 3531 h 3531"/>
              <a:gd name="T8" fmla="*/ 3916 w 5022"/>
              <a:gd name="T9" fmla="*/ 3531 h 3531"/>
              <a:gd name="T10" fmla="*/ 3980 w 5022"/>
              <a:gd name="T11" fmla="*/ 3449 h 3531"/>
              <a:gd name="T12" fmla="*/ 4044 w 5022"/>
              <a:gd name="T13" fmla="*/ 3365 h 3531"/>
              <a:gd name="T14" fmla="*/ 4106 w 5022"/>
              <a:gd name="T15" fmla="*/ 3282 h 3531"/>
              <a:gd name="T16" fmla="*/ 4165 w 5022"/>
              <a:gd name="T17" fmla="*/ 3197 h 3531"/>
              <a:gd name="T18" fmla="*/ 4222 w 5022"/>
              <a:gd name="T19" fmla="*/ 3111 h 3531"/>
              <a:gd name="T20" fmla="*/ 4279 w 5022"/>
              <a:gd name="T21" fmla="*/ 3025 h 3531"/>
              <a:gd name="T22" fmla="*/ 4333 w 5022"/>
              <a:gd name="T23" fmla="*/ 2937 h 3531"/>
              <a:gd name="T24" fmla="*/ 4385 w 5022"/>
              <a:gd name="T25" fmla="*/ 2849 h 3531"/>
              <a:gd name="T26" fmla="*/ 4435 w 5022"/>
              <a:gd name="T27" fmla="*/ 2759 h 3531"/>
              <a:gd name="T28" fmla="*/ 4483 w 5022"/>
              <a:gd name="T29" fmla="*/ 2670 h 3531"/>
              <a:gd name="T30" fmla="*/ 4530 w 5022"/>
              <a:gd name="T31" fmla="*/ 2578 h 3531"/>
              <a:gd name="T32" fmla="*/ 4574 w 5022"/>
              <a:gd name="T33" fmla="*/ 2487 h 3531"/>
              <a:gd name="T34" fmla="*/ 4616 w 5022"/>
              <a:gd name="T35" fmla="*/ 2396 h 3531"/>
              <a:gd name="T36" fmla="*/ 4658 w 5022"/>
              <a:gd name="T37" fmla="*/ 2304 h 3531"/>
              <a:gd name="T38" fmla="*/ 4695 w 5022"/>
              <a:gd name="T39" fmla="*/ 2210 h 3531"/>
              <a:gd name="T40" fmla="*/ 4732 w 5022"/>
              <a:gd name="T41" fmla="*/ 2116 h 3531"/>
              <a:gd name="T42" fmla="*/ 4767 w 5022"/>
              <a:gd name="T43" fmla="*/ 2022 h 3531"/>
              <a:gd name="T44" fmla="*/ 4798 w 5022"/>
              <a:gd name="T45" fmla="*/ 1926 h 3531"/>
              <a:gd name="T46" fmla="*/ 4829 w 5022"/>
              <a:gd name="T47" fmla="*/ 1830 h 3531"/>
              <a:gd name="T48" fmla="*/ 4858 w 5022"/>
              <a:gd name="T49" fmla="*/ 1733 h 3531"/>
              <a:gd name="T50" fmla="*/ 4883 w 5022"/>
              <a:gd name="T51" fmla="*/ 1636 h 3531"/>
              <a:gd name="T52" fmla="*/ 4907 w 5022"/>
              <a:gd name="T53" fmla="*/ 1538 h 3531"/>
              <a:gd name="T54" fmla="*/ 4928 w 5022"/>
              <a:gd name="T55" fmla="*/ 1441 h 3531"/>
              <a:gd name="T56" fmla="*/ 4947 w 5022"/>
              <a:gd name="T57" fmla="*/ 1341 h 3531"/>
              <a:gd name="T58" fmla="*/ 4965 w 5022"/>
              <a:gd name="T59" fmla="*/ 1242 h 3531"/>
              <a:gd name="T60" fmla="*/ 4980 w 5022"/>
              <a:gd name="T61" fmla="*/ 1142 h 3531"/>
              <a:gd name="T62" fmla="*/ 4992 w 5022"/>
              <a:gd name="T63" fmla="*/ 1042 h 3531"/>
              <a:gd name="T64" fmla="*/ 5003 w 5022"/>
              <a:gd name="T65" fmla="*/ 941 h 3531"/>
              <a:gd name="T66" fmla="*/ 5012 w 5022"/>
              <a:gd name="T67" fmla="*/ 839 h 3531"/>
              <a:gd name="T68" fmla="*/ 5018 w 5022"/>
              <a:gd name="T69" fmla="*/ 738 h 3531"/>
              <a:gd name="T70" fmla="*/ 5021 w 5022"/>
              <a:gd name="T71" fmla="*/ 635 h 3531"/>
              <a:gd name="T72" fmla="*/ 5022 w 5022"/>
              <a:gd name="T73" fmla="*/ 533 h 3531"/>
              <a:gd name="T74" fmla="*/ 5022 w 5022"/>
              <a:gd name="T75" fmla="*/ 533 h 3531"/>
              <a:gd name="T76" fmla="*/ 5022 w 5022"/>
              <a:gd name="T77" fmla="*/ 466 h 3531"/>
              <a:gd name="T78" fmla="*/ 5021 w 5022"/>
              <a:gd name="T79" fmla="*/ 399 h 3531"/>
              <a:gd name="T80" fmla="*/ 5018 w 5022"/>
              <a:gd name="T81" fmla="*/ 331 h 3531"/>
              <a:gd name="T82" fmla="*/ 5015 w 5022"/>
              <a:gd name="T83" fmla="*/ 264 h 3531"/>
              <a:gd name="T84" fmla="*/ 5010 w 5022"/>
              <a:gd name="T85" fmla="*/ 197 h 3531"/>
              <a:gd name="T86" fmla="*/ 5004 w 5022"/>
              <a:gd name="T87" fmla="*/ 131 h 3531"/>
              <a:gd name="T88" fmla="*/ 4997 w 5022"/>
              <a:gd name="T89" fmla="*/ 66 h 3531"/>
              <a:gd name="T90" fmla="*/ 4989 w 5022"/>
              <a:gd name="T91" fmla="*/ 0 h 3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22" h="3531">
                <a:moveTo>
                  <a:pt x="4989" y="0"/>
                </a:moveTo>
                <a:lnTo>
                  <a:pt x="0" y="0"/>
                </a:lnTo>
                <a:lnTo>
                  <a:pt x="0" y="3531"/>
                </a:lnTo>
                <a:lnTo>
                  <a:pt x="3916" y="3531"/>
                </a:lnTo>
                <a:lnTo>
                  <a:pt x="3916" y="3531"/>
                </a:lnTo>
                <a:lnTo>
                  <a:pt x="3980" y="3449"/>
                </a:lnTo>
                <a:lnTo>
                  <a:pt x="4044" y="3365"/>
                </a:lnTo>
                <a:lnTo>
                  <a:pt x="4106" y="3282"/>
                </a:lnTo>
                <a:lnTo>
                  <a:pt x="4165" y="3197"/>
                </a:lnTo>
                <a:lnTo>
                  <a:pt x="4222" y="3111"/>
                </a:lnTo>
                <a:lnTo>
                  <a:pt x="4279" y="3025"/>
                </a:lnTo>
                <a:lnTo>
                  <a:pt x="4333" y="2937"/>
                </a:lnTo>
                <a:lnTo>
                  <a:pt x="4385" y="2849"/>
                </a:lnTo>
                <a:lnTo>
                  <a:pt x="4435" y="2759"/>
                </a:lnTo>
                <a:lnTo>
                  <a:pt x="4483" y="2670"/>
                </a:lnTo>
                <a:lnTo>
                  <a:pt x="4530" y="2578"/>
                </a:lnTo>
                <a:lnTo>
                  <a:pt x="4574" y="2487"/>
                </a:lnTo>
                <a:lnTo>
                  <a:pt x="4616" y="2396"/>
                </a:lnTo>
                <a:lnTo>
                  <a:pt x="4658" y="2304"/>
                </a:lnTo>
                <a:lnTo>
                  <a:pt x="4695" y="2210"/>
                </a:lnTo>
                <a:lnTo>
                  <a:pt x="4732" y="2116"/>
                </a:lnTo>
                <a:lnTo>
                  <a:pt x="4767" y="2022"/>
                </a:lnTo>
                <a:lnTo>
                  <a:pt x="4798" y="1926"/>
                </a:lnTo>
                <a:lnTo>
                  <a:pt x="4829" y="1830"/>
                </a:lnTo>
                <a:lnTo>
                  <a:pt x="4858" y="1733"/>
                </a:lnTo>
                <a:lnTo>
                  <a:pt x="4883" y="1636"/>
                </a:lnTo>
                <a:lnTo>
                  <a:pt x="4907" y="1538"/>
                </a:lnTo>
                <a:lnTo>
                  <a:pt x="4928" y="1441"/>
                </a:lnTo>
                <a:lnTo>
                  <a:pt x="4947" y="1341"/>
                </a:lnTo>
                <a:lnTo>
                  <a:pt x="4965" y="1242"/>
                </a:lnTo>
                <a:lnTo>
                  <a:pt x="4980" y="1142"/>
                </a:lnTo>
                <a:lnTo>
                  <a:pt x="4992" y="1042"/>
                </a:lnTo>
                <a:lnTo>
                  <a:pt x="5003" y="941"/>
                </a:lnTo>
                <a:lnTo>
                  <a:pt x="5012" y="839"/>
                </a:lnTo>
                <a:lnTo>
                  <a:pt x="5018" y="738"/>
                </a:lnTo>
                <a:lnTo>
                  <a:pt x="5021" y="635"/>
                </a:lnTo>
                <a:lnTo>
                  <a:pt x="5022" y="533"/>
                </a:lnTo>
                <a:lnTo>
                  <a:pt x="5022" y="533"/>
                </a:lnTo>
                <a:lnTo>
                  <a:pt x="5022" y="466"/>
                </a:lnTo>
                <a:lnTo>
                  <a:pt x="5021" y="399"/>
                </a:lnTo>
                <a:lnTo>
                  <a:pt x="5018" y="331"/>
                </a:lnTo>
                <a:lnTo>
                  <a:pt x="5015" y="264"/>
                </a:lnTo>
                <a:lnTo>
                  <a:pt x="5010" y="197"/>
                </a:lnTo>
                <a:lnTo>
                  <a:pt x="5004" y="131"/>
                </a:lnTo>
                <a:lnTo>
                  <a:pt x="4997" y="66"/>
                </a:lnTo>
                <a:lnTo>
                  <a:pt x="498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88900" dist="50800" algn="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Left Arrow 9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 userDrawn="1"/>
        </p:nvSpPr>
        <p:spPr>
          <a:xfrm>
            <a:off x="9631339" y="-4256"/>
            <a:ext cx="1824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34" y="4029706"/>
            <a:ext cx="1105200" cy="9909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19817" y="1368425"/>
            <a:ext cx="3735139" cy="85725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you!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75591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Arrow 2"/>
          <p:cNvSpPr/>
          <p:nvPr userDrawn="1"/>
        </p:nvSpPr>
        <p:spPr>
          <a:xfrm>
            <a:off x="9315450" y="199588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TextBox 4"/>
          <p:cNvSpPr txBox="1"/>
          <p:nvPr userDrawn="1"/>
        </p:nvSpPr>
        <p:spPr>
          <a:xfrm>
            <a:off x="9631339" y="1969293"/>
            <a:ext cx="14731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 of the logo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8069" y="1577848"/>
            <a:ext cx="2426400" cy="21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67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logo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Arrow 2"/>
          <p:cNvSpPr/>
          <p:nvPr userDrawn="1"/>
        </p:nvSpPr>
        <p:spPr>
          <a:xfrm>
            <a:off x="9315450" y="199588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 userDrawn="1"/>
        </p:nvSpPr>
        <p:spPr>
          <a:xfrm>
            <a:off x="9631339" y="1969293"/>
            <a:ext cx="14731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 of the logo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010" y="1579437"/>
            <a:ext cx="2426400" cy="21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050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logo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Arrow 2"/>
          <p:cNvSpPr/>
          <p:nvPr userDrawn="1"/>
        </p:nvSpPr>
        <p:spPr>
          <a:xfrm>
            <a:off x="9315450" y="199588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 userDrawn="1"/>
        </p:nvSpPr>
        <p:spPr>
          <a:xfrm>
            <a:off x="9631339" y="1969293"/>
            <a:ext cx="14731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 of the logo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7563" y="1577434"/>
            <a:ext cx="2426400" cy="21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5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1244600"/>
            <a:ext cx="5806625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2228850"/>
            <a:ext cx="5806624" cy="22574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Left Arrow 11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640864" y="7143"/>
            <a:ext cx="1824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48343" y="4588933"/>
            <a:ext cx="5806625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995823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logo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Arrow 2"/>
          <p:cNvSpPr/>
          <p:nvPr userDrawn="1"/>
        </p:nvSpPr>
        <p:spPr>
          <a:xfrm>
            <a:off x="9315450" y="199588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 userDrawn="1"/>
        </p:nvSpPr>
        <p:spPr>
          <a:xfrm>
            <a:off x="9631339" y="1969293"/>
            <a:ext cx="14731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 of the logo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4200" y="1577434"/>
            <a:ext cx="2426400" cy="21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263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logo offi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Arrow 2"/>
          <p:cNvSpPr/>
          <p:nvPr userDrawn="1"/>
        </p:nvSpPr>
        <p:spPr>
          <a:xfrm>
            <a:off x="9315450" y="199588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TextBox 4"/>
          <p:cNvSpPr txBox="1"/>
          <p:nvPr userDrawn="1"/>
        </p:nvSpPr>
        <p:spPr>
          <a:xfrm>
            <a:off x="9631339" y="1969293"/>
            <a:ext cx="14731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/>
              <a:t>Changing the colour of the logo</a:t>
            </a:r>
            <a:endParaRPr lang="fi-FI" sz="1100" b="1" dirty="0"/>
          </a:p>
          <a:p>
            <a:r>
              <a:rPr lang="fi-FI" sz="1100" dirty="0"/>
              <a:t>Home/Layout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6239" y="1576350"/>
            <a:ext cx="2426400" cy="21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48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114645"/>
            <a:ext cx="6015892" cy="637277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633770"/>
            <a:ext cx="6427326" cy="1409039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15.1.2024</a:t>
            </a:fld>
            <a:endParaRPr lang="en-US"/>
          </a:p>
        </p:txBody>
      </p:sp>
      <p:sp>
        <p:nvSpPr>
          <p:cNvPr id="15" name="Tekstikehys 9"/>
          <p:cNvSpPr txBox="1">
            <a:spLocks noChangeArrowheads="1"/>
          </p:cNvSpPr>
          <p:nvPr userDrawn="1"/>
        </p:nvSpPr>
        <p:spPr bwMode="auto">
          <a:xfrm>
            <a:off x="5422901" y="4845844"/>
            <a:ext cx="2365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prstClr val="white"/>
                </a:solidFill>
                <a:cs typeface="+mn-cs"/>
              </a:rPr>
              <a:t>© Natural Resources Institute Finland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4234907"/>
            <a:ext cx="122400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93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71982" y="2114645"/>
            <a:ext cx="6015892" cy="637277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71982" y="633770"/>
            <a:ext cx="6427326" cy="1409039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1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1" y="4814887"/>
            <a:ext cx="1128713" cy="204788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15.1.2024</a:t>
            </a:fld>
            <a:endParaRPr lang="en-US"/>
          </a:p>
        </p:txBody>
      </p:sp>
      <p:sp>
        <p:nvSpPr>
          <p:cNvPr id="22" name="Tekstikehys 9"/>
          <p:cNvSpPr txBox="1">
            <a:spLocks noChangeArrowheads="1"/>
          </p:cNvSpPr>
          <p:nvPr userDrawn="1"/>
        </p:nvSpPr>
        <p:spPr bwMode="auto">
          <a:xfrm>
            <a:off x="5422901" y="4845844"/>
            <a:ext cx="2365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prstClr val="white"/>
                </a:solidFill>
                <a:cs typeface="+mn-cs"/>
              </a:rPr>
              <a:t>© Natural Resources Institute Finland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4234907"/>
            <a:ext cx="122400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795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71982" y="2114645"/>
            <a:ext cx="6015892" cy="637277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71982" y="633770"/>
            <a:ext cx="6427326" cy="1409039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1" y="4814887"/>
            <a:ext cx="1128713" cy="204788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15.1.2024</a:t>
            </a:fld>
            <a:endParaRPr lang="en-US"/>
          </a:p>
        </p:txBody>
      </p:sp>
      <p:sp>
        <p:nvSpPr>
          <p:cNvPr id="22" name="Tekstikehys 9"/>
          <p:cNvSpPr txBox="1">
            <a:spLocks noChangeArrowheads="1"/>
          </p:cNvSpPr>
          <p:nvPr userDrawn="1"/>
        </p:nvSpPr>
        <p:spPr bwMode="auto">
          <a:xfrm>
            <a:off x="5422901" y="4845844"/>
            <a:ext cx="2365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prstClr val="white"/>
                </a:solidFill>
                <a:cs typeface="+mn-cs"/>
              </a:rPr>
              <a:t>© Natural Resources Institute Finland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4234907"/>
            <a:ext cx="122400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517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71982" y="2114645"/>
            <a:ext cx="6015892" cy="637277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71982" y="633770"/>
            <a:ext cx="6427326" cy="1409039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1" y="4814887"/>
            <a:ext cx="1128713" cy="204788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15.1.2024</a:t>
            </a:fld>
            <a:endParaRPr lang="en-US"/>
          </a:p>
        </p:txBody>
      </p:sp>
      <p:sp>
        <p:nvSpPr>
          <p:cNvPr id="22" name="Tekstikehys 9"/>
          <p:cNvSpPr txBox="1">
            <a:spLocks noChangeArrowheads="1"/>
          </p:cNvSpPr>
          <p:nvPr userDrawn="1"/>
        </p:nvSpPr>
        <p:spPr bwMode="auto">
          <a:xfrm>
            <a:off x="5422901" y="4845844"/>
            <a:ext cx="2365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prstClr val="white"/>
                </a:solidFill>
                <a:cs typeface="+mn-cs"/>
              </a:rPr>
              <a:t>© Natural Resources Institute Finland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4234907"/>
            <a:ext cx="122400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69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71982" y="2114645"/>
            <a:ext cx="6015892" cy="637277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71982" y="633770"/>
            <a:ext cx="6427326" cy="1409039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1" y="4814887"/>
            <a:ext cx="1128713" cy="204788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15.1.2024</a:t>
            </a:fld>
            <a:endParaRPr lang="en-US"/>
          </a:p>
        </p:txBody>
      </p:sp>
      <p:sp>
        <p:nvSpPr>
          <p:cNvPr id="22" name="Tekstikehys 9"/>
          <p:cNvSpPr txBox="1">
            <a:spLocks noChangeArrowheads="1"/>
          </p:cNvSpPr>
          <p:nvPr userDrawn="1"/>
        </p:nvSpPr>
        <p:spPr bwMode="auto">
          <a:xfrm>
            <a:off x="5422901" y="4845844"/>
            <a:ext cx="2365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prstClr val="white"/>
                </a:solidFill>
                <a:cs typeface="+mn-cs"/>
              </a:rPr>
              <a:t>© Natural Resources Institute Finland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4234907"/>
            <a:ext cx="122400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577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71982" y="2114645"/>
            <a:ext cx="6015892" cy="637277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71982" y="633770"/>
            <a:ext cx="6427326" cy="1409039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1" y="4814887"/>
            <a:ext cx="1128713" cy="204788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15.1.2024</a:t>
            </a:fld>
            <a:endParaRPr lang="en-US"/>
          </a:p>
        </p:txBody>
      </p:sp>
      <p:sp>
        <p:nvSpPr>
          <p:cNvPr id="22" name="Tekstikehys 9"/>
          <p:cNvSpPr txBox="1">
            <a:spLocks noChangeArrowheads="1"/>
          </p:cNvSpPr>
          <p:nvPr userDrawn="1"/>
        </p:nvSpPr>
        <p:spPr bwMode="auto">
          <a:xfrm>
            <a:off x="5422901" y="4845844"/>
            <a:ext cx="2365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prstClr val="white"/>
                </a:solidFill>
                <a:cs typeface="+mn-cs"/>
              </a:rPr>
              <a:t>© Natural Resources Institute Finland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4234907"/>
            <a:ext cx="122400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76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71982" y="2114645"/>
            <a:ext cx="6015892" cy="637277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1982" y="633770"/>
            <a:ext cx="6427326" cy="1409039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1" y="4814887"/>
            <a:ext cx="1128713" cy="204788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15.1.2024</a:t>
            </a:fld>
            <a:endParaRPr lang="en-US"/>
          </a:p>
        </p:txBody>
      </p:sp>
      <p:sp>
        <p:nvSpPr>
          <p:cNvPr id="19" name="Tekstikehys 9"/>
          <p:cNvSpPr txBox="1">
            <a:spLocks noChangeArrowheads="1"/>
          </p:cNvSpPr>
          <p:nvPr userDrawn="1"/>
        </p:nvSpPr>
        <p:spPr bwMode="auto">
          <a:xfrm>
            <a:off x="5422901" y="4845844"/>
            <a:ext cx="2365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prstClr val="white"/>
                </a:solidFill>
                <a:cs typeface="+mn-cs"/>
              </a:rPr>
              <a:t>© Natural Resources Institute Finland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4234907"/>
            <a:ext cx="122400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83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4814887"/>
            <a:ext cx="449262" cy="204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5210350-72D7-4E1F-88CE-C802F25CF5BD}" type="slidenum">
              <a:rPr lang="en-US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10" name="Tekstikehys 9"/>
          <p:cNvSpPr txBox="1">
            <a:spLocks noChangeArrowheads="1"/>
          </p:cNvSpPr>
          <p:nvPr userDrawn="1"/>
        </p:nvSpPr>
        <p:spPr bwMode="auto">
          <a:xfrm>
            <a:off x="5441951" y="4817269"/>
            <a:ext cx="2365375" cy="272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>
                <a:solidFill>
                  <a:srgbClr val="979B9E"/>
                </a:solidFill>
                <a:cs typeface="+mn-cs"/>
              </a:rPr>
              <a:t>© Natural Resources Institute Finland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983" y="323850"/>
            <a:ext cx="8127011" cy="7786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71983" y="1278732"/>
            <a:ext cx="8127011" cy="331351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3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3" y="1244600"/>
            <a:ext cx="5806625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4" y="2228850"/>
            <a:ext cx="5806624" cy="22574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Left Arrow 11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640864" y="7143"/>
            <a:ext cx="1824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background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color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48345" y="4588933"/>
            <a:ext cx="5806624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24432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4814887"/>
            <a:ext cx="449262" cy="204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5210350-72D7-4E1F-88CE-C802F25CF5BD}" type="slidenum">
              <a:rPr lang="en-US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10" name="Tekstikehys 9"/>
          <p:cNvSpPr txBox="1">
            <a:spLocks noChangeArrowheads="1"/>
          </p:cNvSpPr>
          <p:nvPr userDrawn="1"/>
        </p:nvSpPr>
        <p:spPr bwMode="auto">
          <a:xfrm>
            <a:off x="5441951" y="4817269"/>
            <a:ext cx="2365375" cy="272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>
                <a:solidFill>
                  <a:srgbClr val="979B9E"/>
                </a:solidFill>
                <a:cs typeface="+mn-cs"/>
              </a:rPr>
              <a:t>© Natural Resources Institute Finland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1983" y="323850"/>
            <a:ext cx="8127011" cy="7786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471983" y="1273427"/>
            <a:ext cx="3954361" cy="32754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3427"/>
            <a:ext cx="3950793" cy="32754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017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iit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709614" y="633413"/>
            <a:ext cx="598963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>
                <a:solidFill>
                  <a:prstClr val="white"/>
                </a:solidFill>
              </a:rPr>
              <a:t>Thank you!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47" y="3857364"/>
            <a:ext cx="1605600" cy="10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949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iit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709614" y="633413"/>
            <a:ext cx="598963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>
                <a:solidFill>
                  <a:prstClr val="white"/>
                </a:solidFill>
              </a:rPr>
              <a:t>Thank you!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47" y="3857364"/>
            <a:ext cx="1605600" cy="10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231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iito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709614" y="633413"/>
            <a:ext cx="598963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>
                <a:solidFill>
                  <a:prstClr val="white"/>
                </a:solidFill>
              </a:rPr>
              <a:t>Thank you!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47" y="3857364"/>
            <a:ext cx="1605600" cy="10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17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iit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709614" y="633413"/>
            <a:ext cx="598963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>
                <a:solidFill>
                  <a:prstClr val="white"/>
                </a:solidFill>
              </a:rPr>
              <a:t>Thank you!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47" y="3857364"/>
            <a:ext cx="1605600" cy="10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86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iito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709614" y="633413"/>
            <a:ext cx="598963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>
                <a:solidFill>
                  <a:prstClr val="white"/>
                </a:solidFill>
              </a:rPr>
              <a:t>Thank you!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47" y="3857364"/>
            <a:ext cx="1605600" cy="10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838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iito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709614" y="633413"/>
            <a:ext cx="598963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>
                <a:solidFill>
                  <a:prstClr val="white"/>
                </a:solidFill>
              </a:rPr>
              <a:t>Thank you!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47" y="3857364"/>
            <a:ext cx="1605600" cy="10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19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Kiit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709614" y="633413"/>
            <a:ext cx="598963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>
                <a:solidFill>
                  <a:prstClr val="white"/>
                </a:solidFill>
              </a:rPr>
              <a:t>Thank you!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47" y="3857364"/>
            <a:ext cx="1605600" cy="10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914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KE -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5816" y="1659245"/>
            <a:ext cx="2489261" cy="167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9877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F5BF-4789-4359-9568-FE35C8149DB4}" type="datetimeFigureOut">
              <a:rPr lang="en-US" smtClean="0">
                <a:solidFill>
                  <a:srgbClr val="54585A">
                    <a:tint val="75000"/>
                  </a:srgbClr>
                </a:solidFill>
              </a:rPr>
              <a:pPr/>
              <a:t>1/15/2024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54585A"/>
              </a:solidFill>
              <a:cs typeface="+mn-cs"/>
            </a:endParaRP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7FDE6C9-5B43-4521-A7B3-BA65BC4F95DE}" type="slidenum">
              <a:rPr lang="en-US" smtClean="0">
                <a:solidFill>
                  <a:srgbClr val="54585A"/>
                </a:solidFill>
                <a:cs typeface="+mn-cs"/>
              </a:rPr>
              <a:pPr/>
              <a:t>‹#›</a:t>
            </a:fld>
            <a:endParaRPr lang="en-US">
              <a:solidFill>
                <a:srgbClr val="54585A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18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white bg/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Arrow 4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9631340" y="7143"/>
            <a:ext cx="15316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the shape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0" name="Freeform 9"/>
          <p:cNvSpPr>
            <a:spLocks noEditPoints="1"/>
          </p:cNvSpPr>
          <p:nvPr userDrawn="1"/>
        </p:nvSpPr>
        <p:spPr bwMode="auto">
          <a:xfrm>
            <a:off x="6154967" y="-2639610"/>
            <a:ext cx="8458411" cy="7798876"/>
          </a:xfrm>
          <a:custGeom>
            <a:avLst/>
            <a:gdLst>
              <a:gd name="T0" fmla="*/ 1474 w 3514"/>
              <a:gd name="T1" fmla="*/ 12 h 3240"/>
              <a:gd name="T2" fmla="*/ 978 w 3514"/>
              <a:gd name="T3" fmla="*/ 122 h 3240"/>
              <a:gd name="T4" fmla="*/ 560 w 3514"/>
              <a:gd name="T5" fmla="*/ 327 h 3240"/>
              <a:gd name="T6" fmla="*/ 262 w 3514"/>
              <a:gd name="T7" fmla="*/ 586 h 3240"/>
              <a:gd name="T8" fmla="*/ 143 w 3514"/>
              <a:gd name="T9" fmla="*/ 750 h 3240"/>
              <a:gd name="T10" fmla="*/ 57 w 3514"/>
              <a:gd name="T11" fmla="*/ 930 h 3240"/>
              <a:gd name="T12" fmla="*/ 9 w 3514"/>
              <a:gd name="T13" fmla="*/ 1121 h 3240"/>
              <a:gd name="T14" fmla="*/ 2 w 3514"/>
              <a:gd name="T15" fmla="*/ 1341 h 3240"/>
              <a:gd name="T16" fmla="*/ 76 w 3514"/>
              <a:gd name="T17" fmla="*/ 1698 h 3240"/>
              <a:gd name="T18" fmla="*/ 231 w 3514"/>
              <a:gd name="T19" fmla="*/ 1977 h 3240"/>
              <a:gd name="T20" fmla="*/ 369 w 3514"/>
              <a:gd name="T21" fmla="*/ 2130 h 3240"/>
              <a:gd name="T22" fmla="*/ 541 w 3514"/>
              <a:gd name="T23" fmla="*/ 2273 h 3240"/>
              <a:gd name="T24" fmla="*/ 876 w 3514"/>
              <a:gd name="T25" fmla="*/ 2473 h 3240"/>
              <a:gd name="T26" fmla="*/ 1105 w 3514"/>
              <a:gd name="T27" fmla="*/ 2555 h 3240"/>
              <a:gd name="T28" fmla="*/ 1108 w 3514"/>
              <a:gd name="T29" fmla="*/ 2559 h 3240"/>
              <a:gd name="T30" fmla="*/ 905 w 3514"/>
              <a:gd name="T31" fmla="*/ 3201 h 3240"/>
              <a:gd name="T32" fmla="*/ 1311 w 3514"/>
              <a:gd name="T33" fmla="*/ 2921 h 3240"/>
              <a:gd name="T34" fmla="*/ 1728 w 3514"/>
              <a:gd name="T35" fmla="*/ 2691 h 3240"/>
              <a:gd name="T36" fmla="*/ 1857 w 3514"/>
              <a:gd name="T37" fmla="*/ 2651 h 3240"/>
              <a:gd name="T38" fmla="*/ 2147 w 3514"/>
              <a:gd name="T39" fmla="*/ 2626 h 3240"/>
              <a:gd name="T40" fmla="*/ 2409 w 3514"/>
              <a:gd name="T41" fmla="*/ 2570 h 3240"/>
              <a:gd name="T42" fmla="*/ 2851 w 3514"/>
              <a:gd name="T43" fmla="*/ 2383 h 3240"/>
              <a:gd name="T44" fmla="*/ 3179 w 3514"/>
              <a:gd name="T45" fmla="*/ 2118 h 3240"/>
              <a:gd name="T46" fmla="*/ 3396 w 3514"/>
              <a:gd name="T47" fmla="*/ 1804 h 3240"/>
              <a:gd name="T48" fmla="*/ 3503 w 3514"/>
              <a:gd name="T49" fmla="*/ 1474 h 3240"/>
              <a:gd name="T50" fmla="*/ 3512 w 3514"/>
              <a:gd name="T51" fmla="*/ 1267 h 3240"/>
              <a:gd name="T52" fmla="*/ 3483 w 3514"/>
              <a:gd name="T53" fmla="*/ 1073 h 3240"/>
              <a:gd name="T54" fmla="*/ 3416 w 3514"/>
              <a:gd name="T55" fmla="*/ 887 h 3240"/>
              <a:gd name="T56" fmla="*/ 3297 w 3514"/>
              <a:gd name="T57" fmla="*/ 685 h 3240"/>
              <a:gd name="T58" fmla="*/ 2995 w 3514"/>
              <a:gd name="T59" fmla="*/ 386 h 3240"/>
              <a:gd name="T60" fmla="*/ 2590 w 3514"/>
              <a:gd name="T61" fmla="*/ 161 h 3240"/>
              <a:gd name="T62" fmla="*/ 2102 w 3514"/>
              <a:gd name="T63" fmla="*/ 28 h 3240"/>
              <a:gd name="T64" fmla="*/ 2308 w 3514"/>
              <a:gd name="T65" fmla="*/ 2149 h 3240"/>
              <a:gd name="T66" fmla="*/ 2021 w 3514"/>
              <a:gd name="T67" fmla="*/ 2310 h 3240"/>
              <a:gd name="T68" fmla="*/ 1686 w 3514"/>
              <a:gd name="T69" fmla="*/ 2381 h 3240"/>
              <a:gd name="T70" fmla="*/ 1500 w 3514"/>
              <a:gd name="T71" fmla="*/ 2307 h 3240"/>
              <a:gd name="T72" fmla="*/ 1914 w 3514"/>
              <a:gd name="T73" fmla="*/ 1629 h 3240"/>
              <a:gd name="T74" fmla="*/ 1724 w 3514"/>
              <a:gd name="T75" fmla="*/ 1721 h 3240"/>
              <a:gd name="T76" fmla="*/ 1389 w 3514"/>
              <a:gd name="T77" fmla="*/ 2035 h 3240"/>
              <a:gd name="T78" fmla="*/ 1107 w 3514"/>
              <a:gd name="T79" fmla="*/ 2302 h 3240"/>
              <a:gd name="T80" fmla="*/ 922 w 3514"/>
              <a:gd name="T81" fmla="*/ 2195 h 3240"/>
              <a:gd name="T82" fmla="*/ 763 w 3514"/>
              <a:gd name="T83" fmla="*/ 2023 h 3240"/>
              <a:gd name="T84" fmla="*/ 645 w 3514"/>
              <a:gd name="T85" fmla="*/ 1760 h 3240"/>
              <a:gd name="T86" fmla="*/ 622 w 3514"/>
              <a:gd name="T87" fmla="*/ 1473 h 3240"/>
              <a:gd name="T88" fmla="*/ 688 w 3514"/>
              <a:gd name="T89" fmla="*/ 1187 h 3240"/>
              <a:gd name="T90" fmla="*/ 840 w 3514"/>
              <a:gd name="T91" fmla="*/ 929 h 3240"/>
              <a:gd name="T92" fmla="*/ 1018 w 3514"/>
              <a:gd name="T93" fmla="*/ 758 h 3240"/>
              <a:gd name="T94" fmla="*/ 1223 w 3514"/>
              <a:gd name="T95" fmla="*/ 639 h 3240"/>
              <a:gd name="T96" fmla="*/ 1437 w 3514"/>
              <a:gd name="T97" fmla="*/ 567 h 3240"/>
              <a:gd name="T98" fmla="*/ 1840 w 3514"/>
              <a:gd name="T99" fmla="*/ 518 h 3240"/>
              <a:gd name="T100" fmla="*/ 2263 w 3514"/>
              <a:gd name="T101" fmla="*/ 507 h 3240"/>
              <a:gd name="T102" fmla="*/ 2604 w 3514"/>
              <a:gd name="T103" fmla="*/ 460 h 3240"/>
              <a:gd name="T104" fmla="*/ 2804 w 3514"/>
              <a:gd name="T105" fmla="*/ 460 h 3240"/>
              <a:gd name="T106" fmla="*/ 2834 w 3514"/>
              <a:gd name="T107" fmla="*/ 800 h 3240"/>
              <a:gd name="T108" fmla="*/ 2810 w 3514"/>
              <a:gd name="T109" fmla="*/ 1189 h 3240"/>
              <a:gd name="T110" fmla="*/ 2708 w 3514"/>
              <a:gd name="T111" fmla="*/ 1584 h 3240"/>
              <a:gd name="T112" fmla="*/ 2606 w 3514"/>
              <a:gd name="T113" fmla="*/ 1797 h 3240"/>
              <a:gd name="T114" fmla="*/ 2463 w 3514"/>
              <a:gd name="T115" fmla="*/ 1997 h 3240"/>
              <a:gd name="T116" fmla="*/ 2308 w 3514"/>
              <a:gd name="T117" fmla="*/ 2149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4" h="3240">
                <a:moveTo>
                  <a:pt x="1834" y="2"/>
                </a:moveTo>
                <a:lnTo>
                  <a:pt x="1834" y="2"/>
                </a:lnTo>
                <a:lnTo>
                  <a:pt x="1742" y="0"/>
                </a:lnTo>
                <a:lnTo>
                  <a:pt x="1651" y="0"/>
                </a:lnTo>
                <a:lnTo>
                  <a:pt x="1562" y="5"/>
                </a:lnTo>
                <a:lnTo>
                  <a:pt x="1474" y="12"/>
                </a:lnTo>
                <a:lnTo>
                  <a:pt x="1387" y="23"/>
                </a:lnTo>
                <a:lnTo>
                  <a:pt x="1302" y="37"/>
                </a:lnTo>
                <a:lnTo>
                  <a:pt x="1218" y="54"/>
                </a:lnTo>
                <a:lnTo>
                  <a:pt x="1136" y="74"/>
                </a:lnTo>
                <a:lnTo>
                  <a:pt x="1057" y="98"/>
                </a:lnTo>
                <a:lnTo>
                  <a:pt x="978" y="122"/>
                </a:lnTo>
                <a:lnTo>
                  <a:pt x="902" y="150"/>
                </a:lnTo>
                <a:lnTo>
                  <a:pt x="829" y="181"/>
                </a:lnTo>
                <a:lnTo>
                  <a:pt x="758" y="214"/>
                </a:lnTo>
                <a:lnTo>
                  <a:pt x="690" y="250"/>
                </a:lnTo>
                <a:lnTo>
                  <a:pt x="623" y="288"/>
                </a:lnTo>
                <a:lnTo>
                  <a:pt x="560" y="327"/>
                </a:lnTo>
                <a:lnTo>
                  <a:pt x="499" y="371"/>
                </a:lnTo>
                <a:lnTo>
                  <a:pt x="440" y="415"/>
                </a:lnTo>
                <a:lnTo>
                  <a:pt x="386" y="462"/>
                </a:lnTo>
                <a:lnTo>
                  <a:pt x="333" y="510"/>
                </a:lnTo>
                <a:lnTo>
                  <a:pt x="285" y="561"/>
                </a:lnTo>
                <a:lnTo>
                  <a:pt x="262" y="586"/>
                </a:lnTo>
                <a:lnTo>
                  <a:pt x="240" y="612"/>
                </a:lnTo>
                <a:lnTo>
                  <a:pt x="219" y="640"/>
                </a:lnTo>
                <a:lnTo>
                  <a:pt x="198" y="667"/>
                </a:lnTo>
                <a:lnTo>
                  <a:pt x="180" y="695"/>
                </a:lnTo>
                <a:lnTo>
                  <a:pt x="161" y="722"/>
                </a:lnTo>
                <a:lnTo>
                  <a:pt x="143" y="750"/>
                </a:lnTo>
                <a:lnTo>
                  <a:pt x="127" y="780"/>
                </a:lnTo>
                <a:lnTo>
                  <a:pt x="110" y="809"/>
                </a:lnTo>
                <a:lnTo>
                  <a:pt x="96" y="839"/>
                </a:lnTo>
                <a:lnTo>
                  <a:pt x="82" y="868"/>
                </a:lnTo>
                <a:lnTo>
                  <a:pt x="70" y="899"/>
                </a:lnTo>
                <a:lnTo>
                  <a:pt x="57" y="930"/>
                </a:lnTo>
                <a:lnTo>
                  <a:pt x="47" y="961"/>
                </a:lnTo>
                <a:lnTo>
                  <a:pt x="37" y="992"/>
                </a:lnTo>
                <a:lnTo>
                  <a:pt x="29" y="1023"/>
                </a:lnTo>
                <a:lnTo>
                  <a:pt x="22" y="1056"/>
                </a:lnTo>
                <a:lnTo>
                  <a:pt x="16" y="1088"/>
                </a:lnTo>
                <a:lnTo>
                  <a:pt x="9" y="1121"/>
                </a:lnTo>
                <a:lnTo>
                  <a:pt x="6" y="1153"/>
                </a:lnTo>
                <a:lnTo>
                  <a:pt x="3" y="1186"/>
                </a:lnTo>
                <a:lnTo>
                  <a:pt x="0" y="1220"/>
                </a:lnTo>
                <a:lnTo>
                  <a:pt x="0" y="1220"/>
                </a:lnTo>
                <a:lnTo>
                  <a:pt x="0" y="1280"/>
                </a:lnTo>
                <a:lnTo>
                  <a:pt x="2" y="1341"/>
                </a:lnTo>
                <a:lnTo>
                  <a:pt x="6" y="1401"/>
                </a:lnTo>
                <a:lnTo>
                  <a:pt x="14" y="1462"/>
                </a:lnTo>
                <a:lnTo>
                  <a:pt x="25" y="1521"/>
                </a:lnTo>
                <a:lnTo>
                  <a:pt x="39" y="1581"/>
                </a:lnTo>
                <a:lnTo>
                  <a:pt x="56" y="1640"/>
                </a:lnTo>
                <a:lnTo>
                  <a:pt x="76" y="1698"/>
                </a:lnTo>
                <a:lnTo>
                  <a:pt x="101" y="1756"/>
                </a:lnTo>
                <a:lnTo>
                  <a:pt x="127" y="1812"/>
                </a:lnTo>
                <a:lnTo>
                  <a:pt x="158" y="1868"/>
                </a:lnTo>
                <a:lnTo>
                  <a:pt x="192" y="1922"/>
                </a:lnTo>
                <a:lnTo>
                  <a:pt x="212" y="1950"/>
                </a:lnTo>
                <a:lnTo>
                  <a:pt x="231" y="1977"/>
                </a:lnTo>
                <a:lnTo>
                  <a:pt x="251" y="2003"/>
                </a:lnTo>
                <a:lnTo>
                  <a:pt x="273" y="2029"/>
                </a:lnTo>
                <a:lnTo>
                  <a:pt x="296" y="2054"/>
                </a:lnTo>
                <a:lnTo>
                  <a:pt x="319" y="2080"/>
                </a:lnTo>
                <a:lnTo>
                  <a:pt x="344" y="2105"/>
                </a:lnTo>
                <a:lnTo>
                  <a:pt x="369" y="2130"/>
                </a:lnTo>
                <a:lnTo>
                  <a:pt x="369" y="2130"/>
                </a:lnTo>
                <a:lnTo>
                  <a:pt x="403" y="2161"/>
                </a:lnTo>
                <a:lnTo>
                  <a:pt x="439" y="2190"/>
                </a:lnTo>
                <a:lnTo>
                  <a:pt x="473" y="2220"/>
                </a:lnTo>
                <a:lnTo>
                  <a:pt x="507" y="2246"/>
                </a:lnTo>
                <a:lnTo>
                  <a:pt x="541" y="2273"/>
                </a:lnTo>
                <a:lnTo>
                  <a:pt x="574" y="2297"/>
                </a:lnTo>
                <a:lnTo>
                  <a:pt x="639" y="2342"/>
                </a:lnTo>
                <a:lnTo>
                  <a:pt x="702" y="2381"/>
                </a:lnTo>
                <a:lnTo>
                  <a:pt x="764" y="2415"/>
                </a:lnTo>
                <a:lnTo>
                  <a:pt x="822" y="2446"/>
                </a:lnTo>
                <a:lnTo>
                  <a:pt x="876" y="2473"/>
                </a:lnTo>
                <a:lnTo>
                  <a:pt x="925" y="2494"/>
                </a:lnTo>
                <a:lnTo>
                  <a:pt x="969" y="2511"/>
                </a:lnTo>
                <a:lnTo>
                  <a:pt x="1009" y="2527"/>
                </a:lnTo>
                <a:lnTo>
                  <a:pt x="1042" y="2538"/>
                </a:lnTo>
                <a:lnTo>
                  <a:pt x="1088" y="2552"/>
                </a:lnTo>
                <a:lnTo>
                  <a:pt x="1105" y="2555"/>
                </a:lnTo>
                <a:lnTo>
                  <a:pt x="1105" y="2555"/>
                </a:lnTo>
                <a:lnTo>
                  <a:pt x="1108" y="2556"/>
                </a:lnTo>
                <a:lnTo>
                  <a:pt x="1108" y="2558"/>
                </a:lnTo>
                <a:lnTo>
                  <a:pt x="1108" y="2558"/>
                </a:lnTo>
                <a:lnTo>
                  <a:pt x="1108" y="2559"/>
                </a:lnTo>
                <a:lnTo>
                  <a:pt x="1108" y="2559"/>
                </a:lnTo>
                <a:lnTo>
                  <a:pt x="1107" y="2561"/>
                </a:lnTo>
                <a:lnTo>
                  <a:pt x="1107" y="2561"/>
                </a:lnTo>
                <a:lnTo>
                  <a:pt x="586" y="3240"/>
                </a:lnTo>
                <a:lnTo>
                  <a:pt x="857" y="3240"/>
                </a:lnTo>
                <a:lnTo>
                  <a:pt x="857" y="3240"/>
                </a:lnTo>
                <a:lnTo>
                  <a:pt x="905" y="3201"/>
                </a:lnTo>
                <a:lnTo>
                  <a:pt x="961" y="3159"/>
                </a:lnTo>
                <a:lnTo>
                  <a:pt x="1023" y="3114"/>
                </a:lnTo>
                <a:lnTo>
                  <a:pt x="1091" y="3066"/>
                </a:lnTo>
                <a:lnTo>
                  <a:pt x="1163" y="3018"/>
                </a:lnTo>
                <a:lnTo>
                  <a:pt x="1237" y="2969"/>
                </a:lnTo>
                <a:lnTo>
                  <a:pt x="1311" y="2921"/>
                </a:lnTo>
                <a:lnTo>
                  <a:pt x="1387" y="2874"/>
                </a:lnTo>
                <a:lnTo>
                  <a:pt x="1463" y="2829"/>
                </a:lnTo>
                <a:lnTo>
                  <a:pt x="1536" y="2789"/>
                </a:lnTo>
                <a:lnTo>
                  <a:pt x="1606" y="2750"/>
                </a:lnTo>
                <a:lnTo>
                  <a:pt x="1669" y="2718"/>
                </a:lnTo>
                <a:lnTo>
                  <a:pt x="1728" y="2691"/>
                </a:lnTo>
                <a:lnTo>
                  <a:pt x="1781" y="2670"/>
                </a:lnTo>
                <a:lnTo>
                  <a:pt x="1803" y="2662"/>
                </a:lnTo>
                <a:lnTo>
                  <a:pt x="1824" y="2657"/>
                </a:lnTo>
                <a:lnTo>
                  <a:pt x="1841" y="2652"/>
                </a:lnTo>
                <a:lnTo>
                  <a:pt x="1857" y="2651"/>
                </a:lnTo>
                <a:lnTo>
                  <a:pt x="1857" y="2651"/>
                </a:lnTo>
                <a:lnTo>
                  <a:pt x="1908" y="2649"/>
                </a:lnTo>
                <a:lnTo>
                  <a:pt x="1958" y="2646"/>
                </a:lnTo>
                <a:lnTo>
                  <a:pt x="2006" y="2643"/>
                </a:lnTo>
                <a:lnTo>
                  <a:pt x="2054" y="2639"/>
                </a:lnTo>
                <a:lnTo>
                  <a:pt x="2100" y="2632"/>
                </a:lnTo>
                <a:lnTo>
                  <a:pt x="2147" y="2626"/>
                </a:lnTo>
                <a:lnTo>
                  <a:pt x="2193" y="2618"/>
                </a:lnTo>
                <a:lnTo>
                  <a:pt x="2238" y="2611"/>
                </a:lnTo>
                <a:lnTo>
                  <a:pt x="2282" y="2601"/>
                </a:lnTo>
                <a:lnTo>
                  <a:pt x="2325" y="2592"/>
                </a:lnTo>
                <a:lnTo>
                  <a:pt x="2369" y="2581"/>
                </a:lnTo>
                <a:lnTo>
                  <a:pt x="2409" y="2570"/>
                </a:lnTo>
                <a:lnTo>
                  <a:pt x="2491" y="2545"/>
                </a:lnTo>
                <a:lnTo>
                  <a:pt x="2568" y="2518"/>
                </a:lnTo>
                <a:lnTo>
                  <a:pt x="2644" y="2488"/>
                </a:lnTo>
                <a:lnTo>
                  <a:pt x="2716" y="2454"/>
                </a:lnTo>
                <a:lnTo>
                  <a:pt x="2784" y="2420"/>
                </a:lnTo>
                <a:lnTo>
                  <a:pt x="2851" y="2383"/>
                </a:lnTo>
                <a:lnTo>
                  <a:pt x="2913" y="2342"/>
                </a:lnTo>
                <a:lnTo>
                  <a:pt x="2971" y="2301"/>
                </a:lnTo>
                <a:lnTo>
                  <a:pt x="3029" y="2257"/>
                </a:lnTo>
                <a:lnTo>
                  <a:pt x="3082" y="2212"/>
                </a:lnTo>
                <a:lnTo>
                  <a:pt x="3133" y="2166"/>
                </a:lnTo>
                <a:lnTo>
                  <a:pt x="3179" y="2118"/>
                </a:lnTo>
                <a:lnTo>
                  <a:pt x="3223" y="2068"/>
                </a:lnTo>
                <a:lnTo>
                  <a:pt x="3264" y="2017"/>
                </a:lnTo>
                <a:lnTo>
                  <a:pt x="3302" y="1964"/>
                </a:lnTo>
                <a:lnTo>
                  <a:pt x="3337" y="1911"/>
                </a:lnTo>
                <a:lnTo>
                  <a:pt x="3368" y="1859"/>
                </a:lnTo>
                <a:lnTo>
                  <a:pt x="3396" y="1804"/>
                </a:lnTo>
                <a:lnTo>
                  <a:pt x="3423" y="1750"/>
                </a:lnTo>
                <a:lnTo>
                  <a:pt x="3444" y="1694"/>
                </a:lnTo>
                <a:lnTo>
                  <a:pt x="3464" y="1640"/>
                </a:lnTo>
                <a:lnTo>
                  <a:pt x="3480" y="1584"/>
                </a:lnTo>
                <a:lnTo>
                  <a:pt x="3492" y="1530"/>
                </a:lnTo>
                <a:lnTo>
                  <a:pt x="3503" y="1474"/>
                </a:lnTo>
                <a:lnTo>
                  <a:pt x="3509" y="1420"/>
                </a:lnTo>
                <a:lnTo>
                  <a:pt x="3514" y="1366"/>
                </a:lnTo>
                <a:lnTo>
                  <a:pt x="3514" y="1366"/>
                </a:lnTo>
                <a:lnTo>
                  <a:pt x="3514" y="1333"/>
                </a:lnTo>
                <a:lnTo>
                  <a:pt x="3514" y="1299"/>
                </a:lnTo>
                <a:lnTo>
                  <a:pt x="3512" y="1267"/>
                </a:lnTo>
                <a:lnTo>
                  <a:pt x="3511" y="1234"/>
                </a:lnTo>
                <a:lnTo>
                  <a:pt x="3508" y="1201"/>
                </a:lnTo>
                <a:lnTo>
                  <a:pt x="3503" y="1169"/>
                </a:lnTo>
                <a:lnTo>
                  <a:pt x="3497" y="1136"/>
                </a:lnTo>
                <a:lnTo>
                  <a:pt x="3491" y="1104"/>
                </a:lnTo>
                <a:lnTo>
                  <a:pt x="3483" y="1073"/>
                </a:lnTo>
                <a:lnTo>
                  <a:pt x="3474" y="1040"/>
                </a:lnTo>
                <a:lnTo>
                  <a:pt x="3464" y="1009"/>
                </a:lnTo>
                <a:lnTo>
                  <a:pt x="3454" y="978"/>
                </a:lnTo>
                <a:lnTo>
                  <a:pt x="3443" y="947"/>
                </a:lnTo>
                <a:lnTo>
                  <a:pt x="3430" y="918"/>
                </a:lnTo>
                <a:lnTo>
                  <a:pt x="3416" y="887"/>
                </a:lnTo>
                <a:lnTo>
                  <a:pt x="3402" y="857"/>
                </a:lnTo>
                <a:lnTo>
                  <a:pt x="3387" y="828"/>
                </a:lnTo>
                <a:lnTo>
                  <a:pt x="3370" y="798"/>
                </a:lnTo>
                <a:lnTo>
                  <a:pt x="3353" y="770"/>
                </a:lnTo>
                <a:lnTo>
                  <a:pt x="3336" y="741"/>
                </a:lnTo>
                <a:lnTo>
                  <a:pt x="3297" y="685"/>
                </a:lnTo>
                <a:lnTo>
                  <a:pt x="3254" y="631"/>
                </a:lnTo>
                <a:lnTo>
                  <a:pt x="3209" y="578"/>
                </a:lnTo>
                <a:lnTo>
                  <a:pt x="3161" y="529"/>
                </a:lnTo>
                <a:lnTo>
                  <a:pt x="3108" y="479"/>
                </a:lnTo>
                <a:lnTo>
                  <a:pt x="3054" y="431"/>
                </a:lnTo>
                <a:lnTo>
                  <a:pt x="2995" y="386"/>
                </a:lnTo>
                <a:lnTo>
                  <a:pt x="2934" y="343"/>
                </a:lnTo>
                <a:lnTo>
                  <a:pt x="2871" y="302"/>
                </a:lnTo>
                <a:lnTo>
                  <a:pt x="2804" y="264"/>
                </a:lnTo>
                <a:lnTo>
                  <a:pt x="2736" y="226"/>
                </a:lnTo>
                <a:lnTo>
                  <a:pt x="2665" y="192"/>
                </a:lnTo>
                <a:lnTo>
                  <a:pt x="2590" y="161"/>
                </a:lnTo>
                <a:lnTo>
                  <a:pt x="2514" y="132"/>
                </a:lnTo>
                <a:lnTo>
                  <a:pt x="2437" y="105"/>
                </a:lnTo>
                <a:lnTo>
                  <a:pt x="2356" y="81"/>
                </a:lnTo>
                <a:lnTo>
                  <a:pt x="2274" y="60"/>
                </a:lnTo>
                <a:lnTo>
                  <a:pt x="2189" y="42"/>
                </a:lnTo>
                <a:lnTo>
                  <a:pt x="2102" y="28"/>
                </a:lnTo>
                <a:lnTo>
                  <a:pt x="2015" y="16"/>
                </a:lnTo>
                <a:lnTo>
                  <a:pt x="1925" y="8"/>
                </a:lnTo>
                <a:lnTo>
                  <a:pt x="1834" y="2"/>
                </a:lnTo>
                <a:lnTo>
                  <a:pt x="1834" y="2"/>
                </a:lnTo>
                <a:close/>
                <a:moveTo>
                  <a:pt x="2308" y="2149"/>
                </a:moveTo>
                <a:lnTo>
                  <a:pt x="2308" y="2149"/>
                </a:lnTo>
                <a:lnTo>
                  <a:pt x="2265" y="2181"/>
                </a:lnTo>
                <a:lnTo>
                  <a:pt x="2220" y="2212"/>
                </a:lnTo>
                <a:lnTo>
                  <a:pt x="2173" y="2240"/>
                </a:lnTo>
                <a:lnTo>
                  <a:pt x="2124" y="2265"/>
                </a:lnTo>
                <a:lnTo>
                  <a:pt x="2074" y="2288"/>
                </a:lnTo>
                <a:lnTo>
                  <a:pt x="2021" y="2310"/>
                </a:lnTo>
                <a:lnTo>
                  <a:pt x="1967" y="2327"/>
                </a:lnTo>
                <a:lnTo>
                  <a:pt x="1913" y="2342"/>
                </a:lnTo>
                <a:lnTo>
                  <a:pt x="1857" y="2356"/>
                </a:lnTo>
                <a:lnTo>
                  <a:pt x="1801" y="2367"/>
                </a:lnTo>
                <a:lnTo>
                  <a:pt x="1744" y="2375"/>
                </a:lnTo>
                <a:lnTo>
                  <a:pt x="1686" y="2381"/>
                </a:lnTo>
                <a:lnTo>
                  <a:pt x="1629" y="2386"/>
                </a:lnTo>
                <a:lnTo>
                  <a:pt x="1572" y="2387"/>
                </a:lnTo>
                <a:lnTo>
                  <a:pt x="1514" y="2386"/>
                </a:lnTo>
                <a:lnTo>
                  <a:pt x="1457" y="2383"/>
                </a:lnTo>
                <a:lnTo>
                  <a:pt x="1457" y="2383"/>
                </a:lnTo>
                <a:lnTo>
                  <a:pt x="1500" y="2307"/>
                </a:lnTo>
                <a:lnTo>
                  <a:pt x="1542" y="2231"/>
                </a:lnTo>
                <a:lnTo>
                  <a:pt x="1629" y="2084"/>
                </a:lnTo>
                <a:lnTo>
                  <a:pt x="1714" y="1944"/>
                </a:lnTo>
                <a:lnTo>
                  <a:pt x="1793" y="1818"/>
                </a:lnTo>
                <a:lnTo>
                  <a:pt x="1862" y="1713"/>
                </a:lnTo>
                <a:lnTo>
                  <a:pt x="1914" y="1629"/>
                </a:lnTo>
                <a:lnTo>
                  <a:pt x="1962" y="1558"/>
                </a:lnTo>
                <a:lnTo>
                  <a:pt x="1925" y="1558"/>
                </a:lnTo>
                <a:lnTo>
                  <a:pt x="1925" y="1558"/>
                </a:lnTo>
                <a:lnTo>
                  <a:pt x="1879" y="1594"/>
                </a:lnTo>
                <a:lnTo>
                  <a:pt x="1810" y="1648"/>
                </a:lnTo>
                <a:lnTo>
                  <a:pt x="1724" y="1721"/>
                </a:lnTo>
                <a:lnTo>
                  <a:pt x="1674" y="1764"/>
                </a:lnTo>
                <a:lnTo>
                  <a:pt x="1621" y="1811"/>
                </a:lnTo>
                <a:lnTo>
                  <a:pt x="1567" y="1862"/>
                </a:lnTo>
                <a:lnTo>
                  <a:pt x="1510" y="1916"/>
                </a:lnTo>
                <a:lnTo>
                  <a:pt x="1449" y="1973"/>
                </a:lnTo>
                <a:lnTo>
                  <a:pt x="1389" y="2035"/>
                </a:lnTo>
                <a:lnTo>
                  <a:pt x="1327" y="2101"/>
                </a:lnTo>
                <a:lnTo>
                  <a:pt x="1265" y="2169"/>
                </a:lnTo>
                <a:lnTo>
                  <a:pt x="1203" y="2240"/>
                </a:lnTo>
                <a:lnTo>
                  <a:pt x="1141" y="2315"/>
                </a:lnTo>
                <a:lnTo>
                  <a:pt x="1141" y="2315"/>
                </a:lnTo>
                <a:lnTo>
                  <a:pt x="1107" y="2302"/>
                </a:lnTo>
                <a:lnTo>
                  <a:pt x="1073" y="2287"/>
                </a:lnTo>
                <a:lnTo>
                  <a:pt x="1040" y="2271"/>
                </a:lnTo>
                <a:lnTo>
                  <a:pt x="1009" y="2254"/>
                </a:lnTo>
                <a:lnTo>
                  <a:pt x="978" y="2235"/>
                </a:lnTo>
                <a:lnTo>
                  <a:pt x="950" y="2217"/>
                </a:lnTo>
                <a:lnTo>
                  <a:pt x="922" y="2195"/>
                </a:lnTo>
                <a:lnTo>
                  <a:pt x="896" y="2173"/>
                </a:lnTo>
                <a:lnTo>
                  <a:pt x="896" y="2173"/>
                </a:lnTo>
                <a:lnTo>
                  <a:pt x="859" y="2139"/>
                </a:lnTo>
                <a:lnTo>
                  <a:pt x="823" y="2102"/>
                </a:lnTo>
                <a:lnTo>
                  <a:pt x="792" y="2063"/>
                </a:lnTo>
                <a:lnTo>
                  <a:pt x="763" y="2023"/>
                </a:lnTo>
                <a:lnTo>
                  <a:pt x="736" y="1981"/>
                </a:lnTo>
                <a:lnTo>
                  <a:pt x="713" y="1939"/>
                </a:lnTo>
                <a:lnTo>
                  <a:pt x="691" y="1896"/>
                </a:lnTo>
                <a:lnTo>
                  <a:pt x="673" y="1851"/>
                </a:lnTo>
                <a:lnTo>
                  <a:pt x="657" y="1806"/>
                </a:lnTo>
                <a:lnTo>
                  <a:pt x="645" y="1760"/>
                </a:lnTo>
                <a:lnTo>
                  <a:pt x="634" y="1711"/>
                </a:lnTo>
                <a:lnTo>
                  <a:pt x="626" y="1665"/>
                </a:lnTo>
                <a:lnTo>
                  <a:pt x="622" y="1617"/>
                </a:lnTo>
                <a:lnTo>
                  <a:pt x="618" y="1569"/>
                </a:lnTo>
                <a:lnTo>
                  <a:pt x="620" y="1521"/>
                </a:lnTo>
                <a:lnTo>
                  <a:pt x="622" y="1473"/>
                </a:lnTo>
                <a:lnTo>
                  <a:pt x="626" y="1425"/>
                </a:lnTo>
                <a:lnTo>
                  <a:pt x="634" y="1377"/>
                </a:lnTo>
                <a:lnTo>
                  <a:pt x="645" y="1329"/>
                </a:lnTo>
                <a:lnTo>
                  <a:pt x="657" y="1280"/>
                </a:lnTo>
                <a:lnTo>
                  <a:pt x="671" y="1234"/>
                </a:lnTo>
                <a:lnTo>
                  <a:pt x="688" y="1187"/>
                </a:lnTo>
                <a:lnTo>
                  <a:pt x="708" y="1143"/>
                </a:lnTo>
                <a:lnTo>
                  <a:pt x="730" y="1098"/>
                </a:lnTo>
                <a:lnTo>
                  <a:pt x="755" y="1054"/>
                </a:lnTo>
                <a:lnTo>
                  <a:pt x="781" y="1011"/>
                </a:lnTo>
                <a:lnTo>
                  <a:pt x="809" y="969"/>
                </a:lnTo>
                <a:lnTo>
                  <a:pt x="840" y="929"/>
                </a:lnTo>
                <a:lnTo>
                  <a:pt x="874" y="890"/>
                </a:lnTo>
                <a:lnTo>
                  <a:pt x="908" y="853"/>
                </a:lnTo>
                <a:lnTo>
                  <a:pt x="947" y="817"/>
                </a:lnTo>
                <a:lnTo>
                  <a:pt x="986" y="783"/>
                </a:lnTo>
                <a:lnTo>
                  <a:pt x="986" y="783"/>
                </a:lnTo>
                <a:lnTo>
                  <a:pt x="1018" y="758"/>
                </a:lnTo>
                <a:lnTo>
                  <a:pt x="1051" y="735"/>
                </a:lnTo>
                <a:lnTo>
                  <a:pt x="1085" y="712"/>
                </a:lnTo>
                <a:lnTo>
                  <a:pt x="1119" y="691"/>
                </a:lnTo>
                <a:lnTo>
                  <a:pt x="1153" y="673"/>
                </a:lnTo>
                <a:lnTo>
                  <a:pt x="1187" y="654"/>
                </a:lnTo>
                <a:lnTo>
                  <a:pt x="1223" y="639"/>
                </a:lnTo>
                <a:lnTo>
                  <a:pt x="1259" y="623"/>
                </a:lnTo>
                <a:lnTo>
                  <a:pt x="1293" y="609"/>
                </a:lnTo>
                <a:lnTo>
                  <a:pt x="1328" y="597"/>
                </a:lnTo>
                <a:lnTo>
                  <a:pt x="1366" y="586"/>
                </a:lnTo>
                <a:lnTo>
                  <a:pt x="1401" y="577"/>
                </a:lnTo>
                <a:lnTo>
                  <a:pt x="1437" y="567"/>
                </a:lnTo>
                <a:lnTo>
                  <a:pt x="1474" y="558"/>
                </a:lnTo>
                <a:lnTo>
                  <a:pt x="1547" y="546"/>
                </a:lnTo>
                <a:lnTo>
                  <a:pt x="1620" y="535"/>
                </a:lnTo>
                <a:lnTo>
                  <a:pt x="1694" y="527"/>
                </a:lnTo>
                <a:lnTo>
                  <a:pt x="1767" y="521"/>
                </a:lnTo>
                <a:lnTo>
                  <a:pt x="1840" y="518"/>
                </a:lnTo>
                <a:lnTo>
                  <a:pt x="1911" y="516"/>
                </a:lnTo>
                <a:lnTo>
                  <a:pt x="1984" y="515"/>
                </a:lnTo>
                <a:lnTo>
                  <a:pt x="2124" y="513"/>
                </a:lnTo>
                <a:lnTo>
                  <a:pt x="2124" y="513"/>
                </a:lnTo>
                <a:lnTo>
                  <a:pt x="2195" y="512"/>
                </a:lnTo>
                <a:lnTo>
                  <a:pt x="2263" y="507"/>
                </a:lnTo>
                <a:lnTo>
                  <a:pt x="2328" y="501"/>
                </a:lnTo>
                <a:lnTo>
                  <a:pt x="2392" y="495"/>
                </a:lnTo>
                <a:lnTo>
                  <a:pt x="2451" y="487"/>
                </a:lnTo>
                <a:lnTo>
                  <a:pt x="2505" y="477"/>
                </a:lnTo>
                <a:lnTo>
                  <a:pt x="2556" y="470"/>
                </a:lnTo>
                <a:lnTo>
                  <a:pt x="2604" y="460"/>
                </a:lnTo>
                <a:lnTo>
                  <a:pt x="2683" y="442"/>
                </a:lnTo>
                <a:lnTo>
                  <a:pt x="2744" y="426"/>
                </a:lnTo>
                <a:lnTo>
                  <a:pt x="2781" y="415"/>
                </a:lnTo>
                <a:lnTo>
                  <a:pt x="2795" y="411"/>
                </a:lnTo>
                <a:lnTo>
                  <a:pt x="2795" y="411"/>
                </a:lnTo>
                <a:lnTo>
                  <a:pt x="2804" y="460"/>
                </a:lnTo>
                <a:lnTo>
                  <a:pt x="2812" y="519"/>
                </a:lnTo>
                <a:lnTo>
                  <a:pt x="2821" y="597"/>
                </a:lnTo>
                <a:lnTo>
                  <a:pt x="2826" y="642"/>
                </a:lnTo>
                <a:lnTo>
                  <a:pt x="2829" y="691"/>
                </a:lnTo>
                <a:lnTo>
                  <a:pt x="2832" y="744"/>
                </a:lnTo>
                <a:lnTo>
                  <a:pt x="2834" y="800"/>
                </a:lnTo>
                <a:lnTo>
                  <a:pt x="2834" y="859"/>
                </a:lnTo>
                <a:lnTo>
                  <a:pt x="2834" y="921"/>
                </a:lnTo>
                <a:lnTo>
                  <a:pt x="2830" y="986"/>
                </a:lnTo>
                <a:lnTo>
                  <a:pt x="2826" y="1053"/>
                </a:lnTo>
                <a:lnTo>
                  <a:pt x="2820" y="1119"/>
                </a:lnTo>
                <a:lnTo>
                  <a:pt x="2810" y="1189"/>
                </a:lnTo>
                <a:lnTo>
                  <a:pt x="2798" y="1260"/>
                </a:lnTo>
                <a:lnTo>
                  <a:pt x="2784" y="1332"/>
                </a:lnTo>
                <a:lnTo>
                  <a:pt x="2767" y="1405"/>
                </a:lnTo>
                <a:lnTo>
                  <a:pt x="2745" y="1476"/>
                </a:lnTo>
                <a:lnTo>
                  <a:pt x="2722" y="1549"/>
                </a:lnTo>
                <a:lnTo>
                  <a:pt x="2708" y="1584"/>
                </a:lnTo>
                <a:lnTo>
                  <a:pt x="2694" y="1622"/>
                </a:lnTo>
                <a:lnTo>
                  <a:pt x="2679" y="1657"/>
                </a:lnTo>
                <a:lnTo>
                  <a:pt x="2661" y="1693"/>
                </a:lnTo>
                <a:lnTo>
                  <a:pt x="2644" y="1727"/>
                </a:lnTo>
                <a:lnTo>
                  <a:pt x="2626" y="1763"/>
                </a:lnTo>
                <a:lnTo>
                  <a:pt x="2606" y="1797"/>
                </a:lnTo>
                <a:lnTo>
                  <a:pt x="2584" y="1832"/>
                </a:lnTo>
                <a:lnTo>
                  <a:pt x="2562" y="1866"/>
                </a:lnTo>
                <a:lnTo>
                  <a:pt x="2539" y="1899"/>
                </a:lnTo>
                <a:lnTo>
                  <a:pt x="2516" y="1933"/>
                </a:lnTo>
                <a:lnTo>
                  <a:pt x="2489" y="1966"/>
                </a:lnTo>
                <a:lnTo>
                  <a:pt x="2463" y="1997"/>
                </a:lnTo>
                <a:lnTo>
                  <a:pt x="2434" y="2029"/>
                </a:lnTo>
                <a:lnTo>
                  <a:pt x="2404" y="2060"/>
                </a:lnTo>
                <a:lnTo>
                  <a:pt x="2373" y="2090"/>
                </a:lnTo>
                <a:lnTo>
                  <a:pt x="2342" y="2119"/>
                </a:lnTo>
                <a:lnTo>
                  <a:pt x="2308" y="2149"/>
                </a:lnTo>
                <a:lnTo>
                  <a:pt x="2308" y="21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1"/>
            <a:ext cx="6697916" cy="322321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88933"/>
            <a:ext cx="3392313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89566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4731990"/>
            <a:ext cx="9180000" cy="3667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6000" y="4845981"/>
            <a:ext cx="972000" cy="143100"/>
          </a:xfrm>
        </p:spPr>
        <p:txBody>
          <a:bodyPr/>
          <a:lstStyle/>
          <a:p>
            <a:endParaRPr lang="fi-FI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88982" y="4845981"/>
            <a:ext cx="2552400" cy="143100"/>
          </a:xfrm>
          <a:prstGeom prst="rect">
            <a:avLst/>
          </a:prstGeom>
        </p:spPr>
        <p:txBody>
          <a:bodyPr/>
          <a:lstStyle/>
          <a:p>
            <a:endParaRPr lang="fi-FI">
              <a:solidFill>
                <a:srgbClr val="54585A"/>
              </a:solidFill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60000" y="4845981"/>
            <a:ext cx="381600" cy="143100"/>
          </a:xfrm>
          <a:prstGeom prst="rect">
            <a:avLst/>
          </a:prstGeom>
        </p:spPr>
        <p:txBody>
          <a:bodyPr/>
          <a:lstStyle/>
          <a:p>
            <a:fld id="{0235ADD4-7034-42C5-AB70-131E18EB68B2}" type="slidenum">
              <a:rPr lang="fi-FI" smtClean="0">
                <a:solidFill>
                  <a:srgbClr val="54585A"/>
                </a:solidFill>
                <a:cs typeface="+mn-cs"/>
              </a:rPr>
              <a:pPr/>
              <a:t>‹#›</a:t>
            </a:fld>
            <a:endParaRPr lang="fi-FI">
              <a:solidFill>
                <a:srgbClr val="54585A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0936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14300"/>
            <a:ext cx="7010400" cy="8370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28800" y="1200150"/>
            <a:ext cx="3429000" cy="3714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200150"/>
            <a:ext cx="3429000" cy="3714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6589" y="4948237"/>
            <a:ext cx="1330325" cy="147638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4" y="4948237"/>
            <a:ext cx="6264275" cy="147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54585A"/>
              </a:solidFill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16914" y="4948237"/>
            <a:ext cx="503237" cy="147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354FB3A-FA76-42CE-A733-C00FB46A5F02}" type="slidenum">
              <a:rPr lang="en-US">
                <a:solidFill>
                  <a:srgbClr val="54585A"/>
                </a:solidFill>
                <a:cs typeface="+mn-cs"/>
              </a:rPr>
              <a:pPr/>
              <a:t>‹#›</a:t>
            </a:fld>
            <a:endParaRPr lang="en-US">
              <a:solidFill>
                <a:srgbClr val="54585A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9187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LUK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267358"/>
            <a:ext cx="3775800" cy="327544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7358"/>
            <a:ext cx="3615946" cy="327544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4" y="4814887"/>
            <a:ext cx="447675" cy="204788"/>
          </a:xfrm>
        </p:spPr>
        <p:txBody>
          <a:bodyPr/>
          <a:lstStyle>
            <a:lvl1pPr algn="l">
              <a:defRPr sz="75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99A74A0-D991-4193-A013-FD4D655B7655}" type="datetime1">
              <a:rPr lang="fi-FI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15.1.2024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>
                <a:solidFill>
                  <a:srgbClr val="54585A">
                    <a:tint val="75000"/>
                  </a:srgbClr>
                </a:solidFill>
              </a:rPr>
              <a:t>https://github.com/LukeEcomod/EGU2018</a:t>
            </a:r>
          </a:p>
        </p:txBody>
      </p:sp>
    </p:spTree>
    <p:extLst>
      <p:ext uri="{BB962C8B-B14F-4D97-AF65-F5344CB8AC3E}">
        <p14:creationId xmlns:p14="http://schemas.microsoft.com/office/powerpoint/2010/main" val="27040194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6F05764-F47E-4182-8A8D-5543727E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DC33-F91A-4317-806A-E8D2A3D7D178}" type="datetimeFigureOut">
              <a:rPr lang="fi-FI" smtClean="0"/>
              <a:t>15.1.2024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FDE6F35-C599-4FDC-94CD-79B965E6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3CA8D8B-9DB4-4AA6-BE02-4A96538A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  <p:sp>
        <p:nvSpPr>
          <p:cNvPr id="7" name="Otsikon paikkamerkki 1">
            <a:extLst>
              <a:ext uri="{FF2B5EF4-FFF2-40B4-BE49-F238E27FC236}">
                <a16:creationId xmlns:a16="http://schemas.microsoft.com/office/drawing/2014/main" id="{66694C03-9B77-407C-AC2F-5E79E066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16" y="376714"/>
            <a:ext cx="8335652" cy="709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8" name="Tekstin paikkamerkki 2">
            <a:extLst>
              <a:ext uri="{FF2B5EF4-FFF2-40B4-BE49-F238E27FC236}">
                <a16:creationId xmlns:a16="http://schemas.microsoft.com/office/drawing/2014/main" id="{C76592B0-DE47-4229-9FD9-9176987D8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16" y="1250066"/>
            <a:ext cx="8335652" cy="3253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>
              <a:defRPr sz="1350"/>
            </a:lvl2pPr>
            <a:lvl3pPr>
              <a:defRPr sz="1200"/>
            </a:lvl3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</p:txBody>
      </p:sp>
    </p:spTree>
    <p:extLst>
      <p:ext uri="{BB962C8B-B14F-4D97-AF65-F5344CB8AC3E}">
        <p14:creationId xmlns:p14="http://schemas.microsoft.com/office/powerpoint/2010/main" val="6599159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6F05764-F47E-4182-8A8D-5543727E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DC33-F91A-4317-806A-E8D2A3D7D178}" type="datetimeFigureOut">
              <a:rPr lang="fi-FI" smtClean="0"/>
              <a:t>15.1.2024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FDE6F35-C599-4FDC-94CD-79B965E6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3CA8D8B-9DB4-4AA6-BE02-4A96538A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  <p:sp>
        <p:nvSpPr>
          <p:cNvPr id="7" name="Otsikon paikkamerkki 1">
            <a:extLst>
              <a:ext uri="{FF2B5EF4-FFF2-40B4-BE49-F238E27FC236}">
                <a16:creationId xmlns:a16="http://schemas.microsoft.com/office/drawing/2014/main" id="{66694C03-9B77-407C-AC2F-5E79E066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16" y="376714"/>
            <a:ext cx="5372288" cy="709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9" name="Tekstin paikkamerkki 2">
            <a:extLst>
              <a:ext uri="{FF2B5EF4-FFF2-40B4-BE49-F238E27FC236}">
                <a16:creationId xmlns:a16="http://schemas.microsoft.com/office/drawing/2014/main" id="{B51C8E54-EF81-1F37-BE06-12412B6CB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16" y="1250066"/>
            <a:ext cx="5372288" cy="3253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>
              <a:defRPr sz="1350"/>
            </a:lvl2pPr>
            <a:lvl3pPr>
              <a:defRPr sz="1200"/>
            </a:lvl3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</p:txBody>
      </p:sp>
      <p:sp>
        <p:nvSpPr>
          <p:cNvPr id="10" name="Kuvan paikkamerkki 19">
            <a:extLst>
              <a:ext uri="{FF2B5EF4-FFF2-40B4-BE49-F238E27FC236}">
                <a16:creationId xmlns:a16="http://schemas.microsoft.com/office/drawing/2014/main" id="{6E67EC6A-ED36-296B-82B9-513E52B87C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53659" y="-12573"/>
            <a:ext cx="2898235" cy="5164049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4313" h="6862482">
                <a:moveTo>
                  <a:pt x="655470" y="0"/>
                </a:moveTo>
                <a:lnTo>
                  <a:pt x="3836880" y="13744"/>
                </a:lnTo>
                <a:cubicBezTo>
                  <a:pt x="3836880" y="2302732"/>
                  <a:pt x="3864313" y="4573494"/>
                  <a:pt x="3864313" y="6862482"/>
                </a:cubicBezTo>
                <a:lnTo>
                  <a:pt x="655470" y="6858000"/>
                </a:lnTo>
                <a:cubicBezTo>
                  <a:pt x="198236" y="5579539"/>
                  <a:pt x="0" y="4548402"/>
                  <a:pt x="0" y="3405402"/>
                </a:cubicBezTo>
                <a:cubicBezTo>
                  <a:pt x="0" y="2262402"/>
                  <a:pt x="220665" y="994916"/>
                  <a:pt x="6554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326003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E32A6D0-497F-467A-A99B-8F14B853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16" y="376714"/>
            <a:ext cx="8335652" cy="720419"/>
          </a:xfrm>
          <a:prstGeom prst="rect">
            <a:avLst/>
          </a:prstGeo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84ECE3B-2BEC-472F-BA88-61E7B2A7B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716" y="1258747"/>
            <a:ext cx="4140134" cy="3301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BD97C3FB-458B-4314-B96A-0894ADDCF3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258747"/>
            <a:ext cx="4081217" cy="3301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0482FBE7-C14D-47FC-8ADC-660EAC1F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DC33-F91A-4317-806A-E8D2A3D7D178}" type="datetimeFigureOut">
              <a:rPr lang="fi-FI" smtClean="0"/>
              <a:t>15.1.2024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47F2A1D-C3E7-4235-8AA1-91BF70B2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41FF258C-6C88-4542-9F0C-1F1C3DC8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55205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012415A-DB9B-42E4-A5C3-97EE8734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16" y="376714"/>
            <a:ext cx="8335652" cy="720419"/>
          </a:xfrm>
          <a:prstGeom prst="rect">
            <a:avLst/>
          </a:prstGeo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9D403B99-7888-4784-B215-C78ED485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DC33-F91A-4317-806A-E8D2A3D7D178}" type="datetimeFigureOut">
              <a:rPr lang="fi-FI" smtClean="0"/>
              <a:t>15.1.2024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07E4F826-9079-4B80-8F0D-7B637F38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D10F81C7-8E9F-4520-82EE-B8DE027F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784011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87DA29C8-FE36-4248-8630-ADFA5D46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DC33-F91A-4317-806A-E8D2A3D7D178}" type="datetimeFigureOut">
              <a:rPr lang="fi-FI" smtClean="0"/>
              <a:t>15.1.2024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B0696F0-FF2E-4CAF-9818-CA9A6F913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1663301-08FF-4402-94AD-D7317C7E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10976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BAC8A1-A83C-483D-8043-1EBB447C77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81647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"/>
          <p:cNvSpPr>
            <a:spLocks noGrp="1"/>
          </p:cNvSpPr>
          <p:nvPr>
            <p:ph type="dt" sz="half" idx="2"/>
          </p:nvPr>
        </p:nvSpPr>
        <p:spPr>
          <a:xfrm>
            <a:off x="7533696" y="4842786"/>
            <a:ext cx="796846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14BA6D4-E5A4-4401-8D3D-034C13C00E0D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748D695-EFAC-4E50-A090-552ABE8F1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1210615"/>
            <a:ext cx="8447314" cy="3275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A20DA4BC-C5D1-451C-B99C-E2BA6A8E3EE8}"/>
              </a:ext>
            </a:extLst>
          </p:cNvPr>
          <p:cNvSpPr>
            <a:spLocks/>
          </p:cNvSpPr>
          <p:nvPr userDrawn="1"/>
        </p:nvSpPr>
        <p:spPr bwMode="auto">
          <a:xfrm>
            <a:off x="343996" y="4848582"/>
            <a:ext cx="100142" cy="162730"/>
          </a:xfrm>
          <a:custGeom>
            <a:avLst/>
            <a:gdLst>
              <a:gd name="T0" fmla="*/ 0 w 57"/>
              <a:gd name="T1" fmla="*/ 0 h 92"/>
              <a:gd name="T2" fmla="*/ 0 w 57"/>
              <a:gd name="T3" fmla="*/ 73 h 92"/>
              <a:gd name="T4" fmla="*/ 21 w 57"/>
              <a:gd name="T5" fmla="*/ 92 h 92"/>
              <a:gd name="T6" fmla="*/ 57 w 57"/>
              <a:gd name="T7" fmla="*/ 91 h 92"/>
              <a:gd name="T8" fmla="*/ 56 w 57"/>
              <a:gd name="T9" fmla="*/ 78 h 92"/>
              <a:gd name="T10" fmla="*/ 24 w 57"/>
              <a:gd name="T11" fmla="*/ 78 h 92"/>
              <a:gd name="T12" fmla="*/ 18 w 57"/>
              <a:gd name="T13" fmla="*/ 76 h 92"/>
              <a:gd name="T14" fmla="*/ 17 w 57"/>
              <a:gd name="T15" fmla="*/ 71 h 92"/>
              <a:gd name="T16" fmla="*/ 17 w 57"/>
              <a:gd name="T17" fmla="*/ 0 h 92"/>
              <a:gd name="T18" fmla="*/ 0 w 57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92">
                <a:moveTo>
                  <a:pt x="0" y="0"/>
                </a:moveTo>
                <a:cubicBezTo>
                  <a:pt x="0" y="73"/>
                  <a:pt x="0" y="73"/>
                  <a:pt x="0" y="73"/>
                </a:cubicBezTo>
                <a:cubicBezTo>
                  <a:pt x="0" y="86"/>
                  <a:pt x="7" y="92"/>
                  <a:pt x="21" y="92"/>
                </a:cubicBezTo>
                <a:cubicBezTo>
                  <a:pt x="36" y="92"/>
                  <a:pt x="48" y="92"/>
                  <a:pt x="57" y="91"/>
                </a:cubicBezTo>
                <a:cubicBezTo>
                  <a:pt x="56" y="78"/>
                  <a:pt x="56" y="78"/>
                  <a:pt x="56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2" y="78"/>
                  <a:pt x="19" y="78"/>
                  <a:pt x="18" y="76"/>
                </a:cubicBezTo>
                <a:cubicBezTo>
                  <a:pt x="17" y="75"/>
                  <a:pt x="17" y="73"/>
                  <a:pt x="17" y="71"/>
                </a:cubicBezTo>
                <a:cubicBezTo>
                  <a:pt x="17" y="0"/>
                  <a:pt x="17" y="0"/>
                  <a:pt x="1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F144F034-BB0B-49F1-B9C7-AB1E3700BA4A}"/>
              </a:ext>
            </a:extLst>
          </p:cNvPr>
          <p:cNvSpPr>
            <a:spLocks/>
          </p:cNvSpPr>
          <p:nvPr userDrawn="1"/>
        </p:nvSpPr>
        <p:spPr bwMode="auto">
          <a:xfrm>
            <a:off x="451501" y="4895707"/>
            <a:ext cx="105296" cy="118550"/>
          </a:xfrm>
          <a:custGeom>
            <a:avLst/>
            <a:gdLst>
              <a:gd name="T0" fmla="*/ 44 w 60"/>
              <a:gd name="T1" fmla="*/ 0 h 67"/>
              <a:gd name="T2" fmla="*/ 44 w 60"/>
              <a:gd name="T3" fmla="*/ 46 h 67"/>
              <a:gd name="T4" fmla="*/ 25 w 60"/>
              <a:gd name="T5" fmla="*/ 53 h 67"/>
              <a:gd name="T6" fmla="*/ 18 w 60"/>
              <a:gd name="T7" fmla="*/ 51 h 67"/>
              <a:gd name="T8" fmla="*/ 17 w 60"/>
              <a:gd name="T9" fmla="*/ 44 h 67"/>
              <a:gd name="T10" fmla="*/ 17 w 60"/>
              <a:gd name="T11" fmla="*/ 0 h 67"/>
              <a:gd name="T12" fmla="*/ 0 w 60"/>
              <a:gd name="T13" fmla="*/ 0 h 67"/>
              <a:gd name="T14" fmla="*/ 0 w 60"/>
              <a:gd name="T15" fmla="*/ 49 h 67"/>
              <a:gd name="T16" fmla="*/ 18 w 60"/>
              <a:gd name="T17" fmla="*/ 67 h 67"/>
              <a:gd name="T18" fmla="*/ 46 w 60"/>
              <a:gd name="T19" fmla="*/ 56 h 67"/>
              <a:gd name="T20" fmla="*/ 47 w 60"/>
              <a:gd name="T21" fmla="*/ 65 h 67"/>
              <a:gd name="T22" fmla="*/ 60 w 60"/>
              <a:gd name="T23" fmla="*/ 65 h 67"/>
              <a:gd name="T24" fmla="*/ 60 w 60"/>
              <a:gd name="T25" fmla="*/ 0 h 67"/>
              <a:gd name="T26" fmla="*/ 44 w 60"/>
              <a:gd name="T27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" h="67">
                <a:moveTo>
                  <a:pt x="44" y="0"/>
                </a:moveTo>
                <a:cubicBezTo>
                  <a:pt x="44" y="46"/>
                  <a:pt x="44" y="46"/>
                  <a:pt x="44" y="46"/>
                </a:cubicBezTo>
                <a:cubicBezTo>
                  <a:pt x="35" y="51"/>
                  <a:pt x="29" y="53"/>
                  <a:pt x="25" y="53"/>
                </a:cubicBezTo>
                <a:cubicBezTo>
                  <a:pt x="21" y="53"/>
                  <a:pt x="19" y="52"/>
                  <a:pt x="18" y="51"/>
                </a:cubicBezTo>
                <a:cubicBezTo>
                  <a:pt x="17" y="50"/>
                  <a:pt x="16" y="47"/>
                  <a:pt x="17" y="44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1"/>
                  <a:pt x="6" y="67"/>
                  <a:pt x="18" y="67"/>
                </a:cubicBezTo>
                <a:cubicBezTo>
                  <a:pt x="27" y="67"/>
                  <a:pt x="36" y="63"/>
                  <a:pt x="46" y="56"/>
                </a:cubicBezTo>
                <a:cubicBezTo>
                  <a:pt x="47" y="65"/>
                  <a:pt x="47" y="65"/>
                  <a:pt x="47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0"/>
                  <a:pt x="60" y="0"/>
                  <a:pt x="60" y="0"/>
                </a:cubicBezTo>
                <a:lnTo>
                  <a:pt x="4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97D64070-E7F7-4E60-B850-F41FA0981D77}"/>
              </a:ext>
            </a:extLst>
          </p:cNvPr>
          <p:cNvSpPr>
            <a:spLocks/>
          </p:cNvSpPr>
          <p:nvPr userDrawn="1"/>
        </p:nvSpPr>
        <p:spPr bwMode="auto">
          <a:xfrm>
            <a:off x="578151" y="4848582"/>
            <a:ext cx="106769" cy="162730"/>
          </a:xfrm>
          <a:custGeom>
            <a:avLst/>
            <a:gdLst>
              <a:gd name="T0" fmla="*/ 43 w 61"/>
              <a:gd name="T1" fmla="*/ 92 h 92"/>
              <a:gd name="T2" fmla="*/ 61 w 61"/>
              <a:gd name="T3" fmla="*/ 92 h 92"/>
              <a:gd name="T4" fmla="*/ 41 w 61"/>
              <a:gd name="T5" fmla="*/ 62 h 92"/>
              <a:gd name="T6" fmla="*/ 35 w 61"/>
              <a:gd name="T7" fmla="*/ 56 h 92"/>
              <a:gd name="T8" fmla="*/ 35 w 61"/>
              <a:gd name="T9" fmla="*/ 55 h 92"/>
              <a:gd name="T10" fmla="*/ 41 w 61"/>
              <a:gd name="T11" fmla="*/ 50 h 92"/>
              <a:gd name="T12" fmla="*/ 59 w 61"/>
              <a:gd name="T13" fmla="*/ 27 h 92"/>
              <a:gd name="T14" fmla="*/ 41 w 61"/>
              <a:gd name="T15" fmla="*/ 27 h 92"/>
              <a:gd name="T16" fmla="*/ 23 w 61"/>
              <a:gd name="T17" fmla="*/ 50 h 92"/>
              <a:gd name="T18" fmla="*/ 16 w 61"/>
              <a:gd name="T19" fmla="*/ 50 h 92"/>
              <a:gd name="T20" fmla="*/ 17 w 61"/>
              <a:gd name="T21" fmla="*/ 39 h 92"/>
              <a:gd name="T22" fmla="*/ 17 w 61"/>
              <a:gd name="T23" fmla="*/ 0 h 92"/>
              <a:gd name="T24" fmla="*/ 0 w 61"/>
              <a:gd name="T25" fmla="*/ 0 h 92"/>
              <a:gd name="T26" fmla="*/ 0 w 61"/>
              <a:gd name="T27" fmla="*/ 92 h 92"/>
              <a:gd name="T28" fmla="*/ 16 w 61"/>
              <a:gd name="T29" fmla="*/ 92 h 92"/>
              <a:gd name="T30" fmla="*/ 16 w 61"/>
              <a:gd name="T31" fmla="*/ 71 h 92"/>
              <a:gd name="T32" fmla="*/ 16 w 61"/>
              <a:gd name="T33" fmla="*/ 61 h 92"/>
              <a:gd name="T34" fmla="*/ 23 w 61"/>
              <a:gd name="T35" fmla="*/ 61 h 92"/>
              <a:gd name="T36" fmla="*/ 43 w 61"/>
              <a:gd name="T3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" h="92">
                <a:moveTo>
                  <a:pt x="43" y="92"/>
                </a:moveTo>
                <a:cubicBezTo>
                  <a:pt x="61" y="92"/>
                  <a:pt x="61" y="92"/>
                  <a:pt x="61" y="9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59"/>
                  <a:pt x="37" y="57"/>
                  <a:pt x="35" y="56"/>
                </a:cubicBezTo>
                <a:cubicBezTo>
                  <a:pt x="35" y="55"/>
                  <a:pt x="35" y="55"/>
                  <a:pt x="35" y="55"/>
                </a:cubicBezTo>
                <a:cubicBezTo>
                  <a:pt x="37" y="54"/>
                  <a:pt x="39" y="52"/>
                  <a:pt x="41" y="50"/>
                </a:cubicBezTo>
                <a:cubicBezTo>
                  <a:pt x="59" y="27"/>
                  <a:pt x="59" y="27"/>
                  <a:pt x="59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23" y="50"/>
                  <a:pt x="23" y="50"/>
                  <a:pt x="23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47"/>
                  <a:pt x="17" y="43"/>
                  <a:pt x="17" y="39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2"/>
                  <a:pt x="0" y="92"/>
                  <a:pt x="0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9"/>
                  <a:pt x="16" y="65"/>
                  <a:pt x="16" y="61"/>
                </a:cubicBezTo>
                <a:cubicBezTo>
                  <a:pt x="23" y="61"/>
                  <a:pt x="23" y="61"/>
                  <a:pt x="23" y="61"/>
                </a:cubicBezTo>
                <a:lnTo>
                  <a:pt x="43" y="9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9F14B8C7-AA7A-4A6B-BA99-5C6FBFD08F0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81238" y="4892761"/>
            <a:ext cx="107505" cy="121496"/>
          </a:xfrm>
          <a:custGeom>
            <a:avLst/>
            <a:gdLst>
              <a:gd name="T0" fmla="*/ 61 w 61"/>
              <a:gd name="T1" fmla="*/ 23 h 69"/>
              <a:gd name="T2" fmla="*/ 54 w 61"/>
              <a:gd name="T3" fmla="*/ 6 h 69"/>
              <a:gd name="T4" fmla="*/ 31 w 61"/>
              <a:gd name="T5" fmla="*/ 0 h 69"/>
              <a:gd name="T6" fmla="*/ 7 w 61"/>
              <a:gd name="T7" fmla="*/ 8 h 69"/>
              <a:gd name="T8" fmla="*/ 0 w 61"/>
              <a:gd name="T9" fmla="*/ 34 h 69"/>
              <a:gd name="T10" fmla="*/ 7 w 61"/>
              <a:gd name="T11" fmla="*/ 61 h 69"/>
              <a:gd name="T12" fmla="*/ 32 w 61"/>
              <a:gd name="T13" fmla="*/ 69 h 69"/>
              <a:gd name="T14" fmla="*/ 59 w 61"/>
              <a:gd name="T15" fmla="*/ 64 h 69"/>
              <a:gd name="T16" fmla="*/ 58 w 61"/>
              <a:gd name="T17" fmla="*/ 54 h 69"/>
              <a:gd name="T18" fmla="*/ 34 w 61"/>
              <a:gd name="T19" fmla="*/ 55 h 69"/>
              <a:gd name="T20" fmla="*/ 22 w 61"/>
              <a:gd name="T21" fmla="*/ 53 h 69"/>
              <a:gd name="T22" fmla="*/ 17 w 61"/>
              <a:gd name="T23" fmla="*/ 41 h 69"/>
              <a:gd name="T24" fmla="*/ 44 w 61"/>
              <a:gd name="T25" fmla="*/ 41 h 69"/>
              <a:gd name="T26" fmla="*/ 61 w 61"/>
              <a:gd name="T27" fmla="*/ 23 h 69"/>
              <a:gd name="T28" fmla="*/ 45 w 61"/>
              <a:gd name="T29" fmla="*/ 22 h 69"/>
              <a:gd name="T30" fmla="*/ 39 w 61"/>
              <a:gd name="T31" fmla="*/ 30 h 69"/>
              <a:gd name="T32" fmla="*/ 17 w 61"/>
              <a:gd name="T33" fmla="*/ 30 h 69"/>
              <a:gd name="T34" fmla="*/ 20 w 61"/>
              <a:gd name="T35" fmla="*/ 16 h 69"/>
              <a:gd name="T36" fmla="*/ 32 w 61"/>
              <a:gd name="T37" fmla="*/ 13 h 69"/>
              <a:gd name="T38" fmla="*/ 42 w 61"/>
              <a:gd name="T39" fmla="*/ 15 h 69"/>
              <a:gd name="T40" fmla="*/ 45 w 61"/>
              <a:gd name="T41" fmla="*/ 2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69">
                <a:moveTo>
                  <a:pt x="61" y="23"/>
                </a:moveTo>
                <a:cubicBezTo>
                  <a:pt x="61" y="15"/>
                  <a:pt x="59" y="9"/>
                  <a:pt x="54" y="6"/>
                </a:cubicBezTo>
                <a:cubicBezTo>
                  <a:pt x="49" y="2"/>
                  <a:pt x="42" y="0"/>
                  <a:pt x="31" y="0"/>
                </a:cubicBezTo>
                <a:cubicBezTo>
                  <a:pt x="20" y="0"/>
                  <a:pt x="12" y="3"/>
                  <a:pt x="7" y="8"/>
                </a:cubicBezTo>
                <a:cubicBezTo>
                  <a:pt x="2" y="13"/>
                  <a:pt x="0" y="22"/>
                  <a:pt x="0" y="34"/>
                </a:cubicBezTo>
                <a:cubicBezTo>
                  <a:pt x="0" y="47"/>
                  <a:pt x="2" y="55"/>
                  <a:pt x="7" y="61"/>
                </a:cubicBezTo>
                <a:cubicBezTo>
                  <a:pt x="12" y="66"/>
                  <a:pt x="21" y="69"/>
                  <a:pt x="32" y="69"/>
                </a:cubicBezTo>
                <a:cubicBezTo>
                  <a:pt x="44" y="69"/>
                  <a:pt x="53" y="67"/>
                  <a:pt x="59" y="64"/>
                </a:cubicBezTo>
                <a:cubicBezTo>
                  <a:pt x="58" y="54"/>
                  <a:pt x="58" y="54"/>
                  <a:pt x="58" y="54"/>
                </a:cubicBezTo>
                <a:cubicBezTo>
                  <a:pt x="49" y="55"/>
                  <a:pt x="41" y="55"/>
                  <a:pt x="34" y="55"/>
                </a:cubicBezTo>
                <a:cubicBezTo>
                  <a:pt x="29" y="55"/>
                  <a:pt x="24" y="54"/>
                  <a:pt x="22" y="53"/>
                </a:cubicBezTo>
                <a:cubicBezTo>
                  <a:pt x="19" y="51"/>
                  <a:pt x="18" y="47"/>
                  <a:pt x="17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55" y="41"/>
                  <a:pt x="61" y="35"/>
                  <a:pt x="61" y="23"/>
                </a:cubicBezTo>
                <a:moveTo>
                  <a:pt x="45" y="22"/>
                </a:moveTo>
                <a:cubicBezTo>
                  <a:pt x="45" y="27"/>
                  <a:pt x="43" y="30"/>
                  <a:pt x="39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3"/>
                  <a:pt x="18" y="19"/>
                  <a:pt x="20" y="16"/>
                </a:cubicBezTo>
                <a:cubicBezTo>
                  <a:pt x="22" y="14"/>
                  <a:pt x="26" y="13"/>
                  <a:pt x="32" y="13"/>
                </a:cubicBezTo>
                <a:cubicBezTo>
                  <a:pt x="37" y="13"/>
                  <a:pt x="40" y="13"/>
                  <a:pt x="42" y="15"/>
                </a:cubicBezTo>
                <a:cubicBezTo>
                  <a:pt x="44" y="16"/>
                  <a:pt x="45" y="19"/>
                  <a:pt x="45" y="22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Freeform 9">
            <a:extLst>
              <a:ext uri="{FF2B5EF4-FFF2-40B4-BE49-F238E27FC236}">
                <a16:creationId xmlns:a16="http://schemas.microsoft.com/office/drawing/2014/main" id="{50E33ED2-5D28-4346-84C3-123D5C1507F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3803" y="4677016"/>
            <a:ext cx="219428" cy="204701"/>
          </a:xfrm>
          <a:custGeom>
            <a:avLst/>
            <a:gdLst>
              <a:gd name="T0" fmla="*/ 65 w 125"/>
              <a:gd name="T1" fmla="*/ 1 h 116"/>
              <a:gd name="T2" fmla="*/ 0 w 125"/>
              <a:gd name="T3" fmla="*/ 44 h 116"/>
              <a:gd name="T4" fmla="*/ 13 w 125"/>
              <a:gd name="T5" fmla="*/ 76 h 116"/>
              <a:gd name="T6" fmla="*/ 39 w 125"/>
              <a:gd name="T7" fmla="*/ 91 h 116"/>
              <a:gd name="T8" fmla="*/ 39 w 125"/>
              <a:gd name="T9" fmla="*/ 91 h 116"/>
              <a:gd name="T10" fmla="*/ 39 w 125"/>
              <a:gd name="T11" fmla="*/ 92 h 116"/>
              <a:gd name="T12" fmla="*/ 39 w 125"/>
              <a:gd name="T13" fmla="*/ 92 h 116"/>
              <a:gd name="T14" fmla="*/ 21 w 125"/>
              <a:gd name="T15" fmla="*/ 116 h 116"/>
              <a:gd name="T16" fmla="*/ 30 w 125"/>
              <a:gd name="T17" fmla="*/ 116 h 116"/>
              <a:gd name="T18" fmla="*/ 66 w 125"/>
              <a:gd name="T19" fmla="*/ 95 h 116"/>
              <a:gd name="T20" fmla="*/ 124 w 125"/>
              <a:gd name="T21" fmla="*/ 49 h 116"/>
              <a:gd name="T22" fmla="*/ 65 w 125"/>
              <a:gd name="T23" fmla="*/ 1 h 116"/>
              <a:gd name="T24" fmla="*/ 82 w 125"/>
              <a:gd name="T25" fmla="*/ 77 h 116"/>
              <a:gd name="T26" fmla="*/ 52 w 125"/>
              <a:gd name="T27" fmla="*/ 85 h 116"/>
              <a:gd name="T28" fmla="*/ 70 w 125"/>
              <a:gd name="T29" fmla="*/ 56 h 116"/>
              <a:gd name="T30" fmla="*/ 68 w 125"/>
              <a:gd name="T31" fmla="*/ 56 h 116"/>
              <a:gd name="T32" fmla="*/ 41 w 125"/>
              <a:gd name="T33" fmla="*/ 83 h 116"/>
              <a:gd name="T34" fmla="*/ 32 w 125"/>
              <a:gd name="T35" fmla="*/ 78 h 116"/>
              <a:gd name="T36" fmla="*/ 35 w 125"/>
              <a:gd name="T37" fmla="*/ 29 h 116"/>
              <a:gd name="T38" fmla="*/ 75 w 125"/>
              <a:gd name="T39" fmla="*/ 19 h 116"/>
              <a:gd name="T40" fmla="*/ 99 w 125"/>
              <a:gd name="T41" fmla="*/ 16 h 116"/>
              <a:gd name="T42" fmla="*/ 82 w 125"/>
              <a:gd name="T43" fmla="*/ 7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116">
                <a:moveTo>
                  <a:pt x="65" y="1"/>
                </a:moveTo>
                <a:cubicBezTo>
                  <a:pt x="30" y="0"/>
                  <a:pt x="1" y="19"/>
                  <a:pt x="0" y="44"/>
                </a:cubicBezTo>
                <a:cubicBezTo>
                  <a:pt x="0" y="56"/>
                  <a:pt x="3" y="67"/>
                  <a:pt x="13" y="76"/>
                </a:cubicBezTo>
                <a:cubicBezTo>
                  <a:pt x="26" y="89"/>
                  <a:pt x="39" y="91"/>
                  <a:pt x="39" y="91"/>
                </a:cubicBezTo>
                <a:cubicBezTo>
                  <a:pt x="39" y="91"/>
                  <a:pt x="39" y="91"/>
                  <a:pt x="39" y="91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8" y="93"/>
                  <a:pt x="21" y="116"/>
                  <a:pt x="21" y="116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39" y="109"/>
                  <a:pt x="60" y="95"/>
                  <a:pt x="66" y="95"/>
                </a:cubicBezTo>
                <a:cubicBezTo>
                  <a:pt x="104" y="94"/>
                  <a:pt x="124" y="70"/>
                  <a:pt x="124" y="49"/>
                </a:cubicBezTo>
                <a:cubicBezTo>
                  <a:pt x="125" y="24"/>
                  <a:pt x="100" y="3"/>
                  <a:pt x="65" y="1"/>
                </a:cubicBezTo>
                <a:close/>
                <a:moveTo>
                  <a:pt x="82" y="77"/>
                </a:moveTo>
                <a:cubicBezTo>
                  <a:pt x="74" y="83"/>
                  <a:pt x="62" y="86"/>
                  <a:pt x="52" y="85"/>
                </a:cubicBezTo>
                <a:cubicBezTo>
                  <a:pt x="60" y="71"/>
                  <a:pt x="70" y="56"/>
                  <a:pt x="70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5" y="59"/>
                  <a:pt x="52" y="69"/>
                  <a:pt x="41" y="83"/>
                </a:cubicBezTo>
                <a:cubicBezTo>
                  <a:pt x="37" y="82"/>
                  <a:pt x="34" y="80"/>
                  <a:pt x="32" y="78"/>
                </a:cubicBezTo>
                <a:cubicBezTo>
                  <a:pt x="17" y="65"/>
                  <a:pt x="20" y="41"/>
                  <a:pt x="35" y="29"/>
                </a:cubicBezTo>
                <a:cubicBezTo>
                  <a:pt x="47" y="19"/>
                  <a:pt x="62" y="19"/>
                  <a:pt x="75" y="19"/>
                </a:cubicBezTo>
                <a:cubicBezTo>
                  <a:pt x="89" y="19"/>
                  <a:pt x="99" y="16"/>
                  <a:pt x="99" y="16"/>
                </a:cubicBezTo>
                <a:cubicBezTo>
                  <a:pt x="99" y="16"/>
                  <a:pt x="108" y="56"/>
                  <a:pt x="82" y="7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2" descr="C:\Essi yleiset\LUKE töitä\Powerpoint-pohjat\Esityspohja 2019\c_natural_resources_grey.png">
            <a:extLst>
              <a:ext uri="{FF2B5EF4-FFF2-40B4-BE49-F238E27FC236}">
                <a16:creationId xmlns:a16="http://schemas.microsoft.com/office/drawing/2014/main" id="{1AC5D7F0-83EF-4E2E-B549-C6103AA9BC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222" y="4899192"/>
            <a:ext cx="2219765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7CD3EBE7-32A7-4CCA-9E4B-5CA42EE7C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9576" y="4588934"/>
            <a:ext cx="4225069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25832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white bg/cya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 Arrow 6"/>
          <p:cNvSpPr/>
          <p:nvPr userDrawn="1"/>
        </p:nvSpPr>
        <p:spPr>
          <a:xfrm>
            <a:off x="9315450" y="33734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631340" y="7143"/>
            <a:ext cx="15316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colour</a:t>
            </a:r>
            <a:r>
              <a:rPr lang="fi-FI" sz="1100" b="1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the shape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Home/Layout</a:t>
            </a:r>
          </a:p>
        </p:txBody>
      </p:sp>
      <p:sp>
        <p:nvSpPr>
          <p:cNvPr id="12" name="Freeform 11"/>
          <p:cNvSpPr>
            <a:spLocks noEditPoints="1"/>
          </p:cNvSpPr>
          <p:nvPr userDrawn="1"/>
        </p:nvSpPr>
        <p:spPr bwMode="auto">
          <a:xfrm>
            <a:off x="6154967" y="-2639610"/>
            <a:ext cx="8458411" cy="7798876"/>
          </a:xfrm>
          <a:custGeom>
            <a:avLst/>
            <a:gdLst>
              <a:gd name="T0" fmla="*/ 1474 w 3514"/>
              <a:gd name="T1" fmla="*/ 12 h 3240"/>
              <a:gd name="T2" fmla="*/ 978 w 3514"/>
              <a:gd name="T3" fmla="*/ 122 h 3240"/>
              <a:gd name="T4" fmla="*/ 560 w 3514"/>
              <a:gd name="T5" fmla="*/ 327 h 3240"/>
              <a:gd name="T6" fmla="*/ 262 w 3514"/>
              <a:gd name="T7" fmla="*/ 586 h 3240"/>
              <a:gd name="T8" fmla="*/ 143 w 3514"/>
              <a:gd name="T9" fmla="*/ 750 h 3240"/>
              <a:gd name="T10" fmla="*/ 57 w 3514"/>
              <a:gd name="T11" fmla="*/ 930 h 3240"/>
              <a:gd name="T12" fmla="*/ 9 w 3514"/>
              <a:gd name="T13" fmla="*/ 1121 h 3240"/>
              <a:gd name="T14" fmla="*/ 2 w 3514"/>
              <a:gd name="T15" fmla="*/ 1341 h 3240"/>
              <a:gd name="T16" fmla="*/ 76 w 3514"/>
              <a:gd name="T17" fmla="*/ 1698 h 3240"/>
              <a:gd name="T18" fmla="*/ 231 w 3514"/>
              <a:gd name="T19" fmla="*/ 1977 h 3240"/>
              <a:gd name="T20" fmla="*/ 369 w 3514"/>
              <a:gd name="T21" fmla="*/ 2130 h 3240"/>
              <a:gd name="T22" fmla="*/ 541 w 3514"/>
              <a:gd name="T23" fmla="*/ 2273 h 3240"/>
              <a:gd name="T24" fmla="*/ 876 w 3514"/>
              <a:gd name="T25" fmla="*/ 2473 h 3240"/>
              <a:gd name="T26" fmla="*/ 1105 w 3514"/>
              <a:gd name="T27" fmla="*/ 2555 h 3240"/>
              <a:gd name="T28" fmla="*/ 1108 w 3514"/>
              <a:gd name="T29" fmla="*/ 2559 h 3240"/>
              <a:gd name="T30" fmla="*/ 905 w 3514"/>
              <a:gd name="T31" fmla="*/ 3201 h 3240"/>
              <a:gd name="T32" fmla="*/ 1311 w 3514"/>
              <a:gd name="T33" fmla="*/ 2921 h 3240"/>
              <a:gd name="T34" fmla="*/ 1728 w 3514"/>
              <a:gd name="T35" fmla="*/ 2691 h 3240"/>
              <a:gd name="T36" fmla="*/ 1857 w 3514"/>
              <a:gd name="T37" fmla="*/ 2651 h 3240"/>
              <a:gd name="T38" fmla="*/ 2147 w 3514"/>
              <a:gd name="T39" fmla="*/ 2626 h 3240"/>
              <a:gd name="T40" fmla="*/ 2409 w 3514"/>
              <a:gd name="T41" fmla="*/ 2570 h 3240"/>
              <a:gd name="T42" fmla="*/ 2851 w 3514"/>
              <a:gd name="T43" fmla="*/ 2383 h 3240"/>
              <a:gd name="T44" fmla="*/ 3179 w 3514"/>
              <a:gd name="T45" fmla="*/ 2118 h 3240"/>
              <a:gd name="T46" fmla="*/ 3396 w 3514"/>
              <a:gd name="T47" fmla="*/ 1804 h 3240"/>
              <a:gd name="T48" fmla="*/ 3503 w 3514"/>
              <a:gd name="T49" fmla="*/ 1474 h 3240"/>
              <a:gd name="T50" fmla="*/ 3512 w 3514"/>
              <a:gd name="T51" fmla="*/ 1267 h 3240"/>
              <a:gd name="T52" fmla="*/ 3483 w 3514"/>
              <a:gd name="T53" fmla="*/ 1073 h 3240"/>
              <a:gd name="T54" fmla="*/ 3416 w 3514"/>
              <a:gd name="T55" fmla="*/ 887 h 3240"/>
              <a:gd name="T56" fmla="*/ 3297 w 3514"/>
              <a:gd name="T57" fmla="*/ 685 h 3240"/>
              <a:gd name="T58" fmla="*/ 2995 w 3514"/>
              <a:gd name="T59" fmla="*/ 386 h 3240"/>
              <a:gd name="T60" fmla="*/ 2590 w 3514"/>
              <a:gd name="T61" fmla="*/ 161 h 3240"/>
              <a:gd name="T62" fmla="*/ 2102 w 3514"/>
              <a:gd name="T63" fmla="*/ 28 h 3240"/>
              <a:gd name="T64" fmla="*/ 2308 w 3514"/>
              <a:gd name="T65" fmla="*/ 2149 h 3240"/>
              <a:gd name="T66" fmla="*/ 2021 w 3514"/>
              <a:gd name="T67" fmla="*/ 2310 h 3240"/>
              <a:gd name="T68" fmla="*/ 1686 w 3514"/>
              <a:gd name="T69" fmla="*/ 2381 h 3240"/>
              <a:gd name="T70" fmla="*/ 1500 w 3514"/>
              <a:gd name="T71" fmla="*/ 2307 h 3240"/>
              <a:gd name="T72" fmla="*/ 1914 w 3514"/>
              <a:gd name="T73" fmla="*/ 1629 h 3240"/>
              <a:gd name="T74" fmla="*/ 1724 w 3514"/>
              <a:gd name="T75" fmla="*/ 1721 h 3240"/>
              <a:gd name="T76" fmla="*/ 1389 w 3514"/>
              <a:gd name="T77" fmla="*/ 2035 h 3240"/>
              <a:gd name="T78" fmla="*/ 1107 w 3514"/>
              <a:gd name="T79" fmla="*/ 2302 h 3240"/>
              <a:gd name="T80" fmla="*/ 922 w 3514"/>
              <a:gd name="T81" fmla="*/ 2195 h 3240"/>
              <a:gd name="T82" fmla="*/ 763 w 3514"/>
              <a:gd name="T83" fmla="*/ 2023 h 3240"/>
              <a:gd name="T84" fmla="*/ 645 w 3514"/>
              <a:gd name="T85" fmla="*/ 1760 h 3240"/>
              <a:gd name="T86" fmla="*/ 622 w 3514"/>
              <a:gd name="T87" fmla="*/ 1473 h 3240"/>
              <a:gd name="T88" fmla="*/ 688 w 3514"/>
              <a:gd name="T89" fmla="*/ 1187 h 3240"/>
              <a:gd name="T90" fmla="*/ 840 w 3514"/>
              <a:gd name="T91" fmla="*/ 929 h 3240"/>
              <a:gd name="T92" fmla="*/ 1018 w 3514"/>
              <a:gd name="T93" fmla="*/ 758 h 3240"/>
              <a:gd name="T94" fmla="*/ 1223 w 3514"/>
              <a:gd name="T95" fmla="*/ 639 h 3240"/>
              <a:gd name="T96" fmla="*/ 1437 w 3514"/>
              <a:gd name="T97" fmla="*/ 567 h 3240"/>
              <a:gd name="T98" fmla="*/ 1840 w 3514"/>
              <a:gd name="T99" fmla="*/ 518 h 3240"/>
              <a:gd name="T100" fmla="*/ 2263 w 3514"/>
              <a:gd name="T101" fmla="*/ 507 h 3240"/>
              <a:gd name="T102" fmla="*/ 2604 w 3514"/>
              <a:gd name="T103" fmla="*/ 460 h 3240"/>
              <a:gd name="T104" fmla="*/ 2804 w 3514"/>
              <a:gd name="T105" fmla="*/ 460 h 3240"/>
              <a:gd name="T106" fmla="*/ 2834 w 3514"/>
              <a:gd name="T107" fmla="*/ 800 h 3240"/>
              <a:gd name="T108" fmla="*/ 2810 w 3514"/>
              <a:gd name="T109" fmla="*/ 1189 h 3240"/>
              <a:gd name="T110" fmla="*/ 2708 w 3514"/>
              <a:gd name="T111" fmla="*/ 1584 h 3240"/>
              <a:gd name="T112" fmla="*/ 2606 w 3514"/>
              <a:gd name="T113" fmla="*/ 1797 h 3240"/>
              <a:gd name="T114" fmla="*/ 2463 w 3514"/>
              <a:gd name="T115" fmla="*/ 1997 h 3240"/>
              <a:gd name="T116" fmla="*/ 2308 w 3514"/>
              <a:gd name="T117" fmla="*/ 2149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4" h="3240">
                <a:moveTo>
                  <a:pt x="1834" y="2"/>
                </a:moveTo>
                <a:lnTo>
                  <a:pt x="1834" y="2"/>
                </a:lnTo>
                <a:lnTo>
                  <a:pt x="1742" y="0"/>
                </a:lnTo>
                <a:lnTo>
                  <a:pt x="1651" y="0"/>
                </a:lnTo>
                <a:lnTo>
                  <a:pt x="1562" y="5"/>
                </a:lnTo>
                <a:lnTo>
                  <a:pt x="1474" y="12"/>
                </a:lnTo>
                <a:lnTo>
                  <a:pt x="1387" y="23"/>
                </a:lnTo>
                <a:lnTo>
                  <a:pt x="1302" y="37"/>
                </a:lnTo>
                <a:lnTo>
                  <a:pt x="1218" y="54"/>
                </a:lnTo>
                <a:lnTo>
                  <a:pt x="1136" y="74"/>
                </a:lnTo>
                <a:lnTo>
                  <a:pt x="1057" y="98"/>
                </a:lnTo>
                <a:lnTo>
                  <a:pt x="978" y="122"/>
                </a:lnTo>
                <a:lnTo>
                  <a:pt x="902" y="150"/>
                </a:lnTo>
                <a:lnTo>
                  <a:pt x="829" y="181"/>
                </a:lnTo>
                <a:lnTo>
                  <a:pt x="758" y="214"/>
                </a:lnTo>
                <a:lnTo>
                  <a:pt x="690" y="250"/>
                </a:lnTo>
                <a:lnTo>
                  <a:pt x="623" y="288"/>
                </a:lnTo>
                <a:lnTo>
                  <a:pt x="560" y="327"/>
                </a:lnTo>
                <a:lnTo>
                  <a:pt x="499" y="371"/>
                </a:lnTo>
                <a:lnTo>
                  <a:pt x="440" y="415"/>
                </a:lnTo>
                <a:lnTo>
                  <a:pt x="386" y="462"/>
                </a:lnTo>
                <a:lnTo>
                  <a:pt x="333" y="510"/>
                </a:lnTo>
                <a:lnTo>
                  <a:pt x="285" y="561"/>
                </a:lnTo>
                <a:lnTo>
                  <a:pt x="262" y="586"/>
                </a:lnTo>
                <a:lnTo>
                  <a:pt x="240" y="612"/>
                </a:lnTo>
                <a:lnTo>
                  <a:pt x="219" y="640"/>
                </a:lnTo>
                <a:lnTo>
                  <a:pt x="198" y="667"/>
                </a:lnTo>
                <a:lnTo>
                  <a:pt x="180" y="695"/>
                </a:lnTo>
                <a:lnTo>
                  <a:pt x="161" y="722"/>
                </a:lnTo>
                <a:lnTo>
                  <a:pt x="143" y="750"/>
                </a:lnTo>
                <a:lnTo>
                  <a:pt x="127" y="780"/>
                </a:lnTo>
                <a:lnTo>
                  <a:pt x="110" y="809"/>
                </a:lnTo>
                <a:lnTo>
                  <a:pt x="96" y="839"/>
                </a:lnTo>
                <a:lnTo>
                  <a:pt x="82" y="868"/>
                </a:lnTo>
                <a:lnTo>
                  <a:pt x="70" y="899"/>
                </a:lnTo>
                <a:lnTo>
                  <a:pt x="57" y="930"/>
                </a:lnTo>
                <a:lnTo>
                  <a:pt x="47" y="961"/>
                </a:lnTo>
                <a:lnTo>
                  <a:pt x="37" y="992"/>
                </a:lnTo>
                <a:lnTo>
                  <a:pt x="29" y="1023"/>
                </a:lnTo>
                <a:lnTo>
                  <a:pt x="22" y="1056"/>
                </a:lnTo>
                <a:lnTo>
                  <a:pt x="16" y="1088"/>
                </a:lnTo>
                <a:lnTo>
                  <a:pt x="9" y="1121"/>
                </a:lnTo>
                <a:lnTo>
                  <a:pt x="6" y="1153"/>
                </a:lnTo>
                <a:lnTo>
                  <a:pt x="3" y="1186"/>
                </a:lnTo>
                <a:lnTo>
                  <a:pt x="0" y="1220"/>
                </a:lnTo>
                <a:lnTo>
                  <a:pt x="0" y="1220"/>
                </a:lnTo>
                <a:lnTo>
                  <a:pt x="0" y="1280"/>
                </a:lnTo>
                <a:lnTo>
                  <a:pt x="2" y="1341"/>
                </a:lnTo>
                <a:lnTo>
                  <a:pt x="6" y="1401"/>
                </a:lnTo>
                <a:lnTo>
                  <a:pt x="14" y="1462"/>
                </a:lnTo>
                <a:lnTo>
                  <a:pt x="25" y="1521"/>
                </a:lnTo>
                <a:lnTo>
                  <a:pt x="39" y="1581"/>
                </a:lnTo>
                <a:lnTo>
                  <a:pt x="56" y="1640"/>
                </a:lnTo>
                <a:lnTo>
                  <a:pt x="76" y="1698"/>
                </a:lnTo>
                <a:lnTo>
                  <a:pt x="101" y="1756"/>
                </a:lnTo>
                <a:lnTo>
                  <a:pt x="127" y="1812"/>
                </a:lnTo>
                <a:lnTo>
                  <a:pt x="158" y="1868"/>
                </a:lnTo>
                <a:lnTo>
                  <a:pt x="192" y="1922"/>
                </a:lnTo>
                <a:lnTo>
                  <a:pt x="212" y="1950"/>
                </a:lnTo>
                <a:lnTo>
                  <a:pt x="231" y="1977"/>
                </a:lnTo>
                <a:lnTo>
                  <a:pt x="251" y="2003"/>
                </a:lnTo>
                <a:lnTo>
                  <a:pt x="273" y="2029"/>
                </a:lnTo>
                <a:lnTo>
                  <a:pt x="296" y="2054"/>
                </a:lnTo>
                <a:lnTo>
                  <a:pt x="319" y="2080"/>
                </a:lnTo>
                <a:lnTo>
                  <a:pt x="344" y="2105"/>
                </a:lnTo>
                <a:lnTo>
                  <a:pt x="369" y="2130"/>
                </a:lnTo>
                <a:lnTo>
                  <a:pt x="369" y="2130"/>
                </a:lnTo>
                <a:lnTo>
                  <a:pt x="403" y="2161"/>
                </a:lnTo>
                <a:lnTo>
                  <a:pt x="439" y="2190"/>
                </a:lnTo>
                <a:lnTo>
                  <a:pt x="473" y="2220"/>
                </a:lnTo>
                <a:lnTo>
                  <a:pt x="507" y="2246"/>
                </a:lnTo>
                <a:lnTo>
                  <a:pt x="541" y="2273"/>
                </a:lnTo>
                <a:lnTo>
                  <a:pt x="574" y="2297"/>
                </a:lnTo>
                <a:lnTo>
                  <a:pt x="639" y="2342"/>
                </a:lnTo>
                <a:lnTo>
                  <a:pt x="702" y="2381"/>
                </a:lnTo>
                <a:lnTo>
                  <a:pt x="764" y="2415"/>
                </a:lnTo>
                <a:lnTo>
                  <a:pt x="822" y="2446"/>
                </a:lnTo>
                <a:lnTo>
                  <a:pt x="876" y="2473"/>
                </a:lnTo>
                <a:lnTo>
                  <a:pt x="925" y="2494"/>
                </a:lnTo>
                <a:lnTo>
                  <a:pt x="969" y="2511"/>
                </a:lnTo>
                <a:lnTo>
                  <a:pt x="1009" y="2527"/>
                </a:lnTo>
                <a:lnTo>
                  <a:pt x="1042" y="2538"/>
                </a:lnTo>
                <a:lnTo>
                  <a:pt x="1088" y="2552"/>
                </a:lnTo>
                <a:lnTo>
                  <a:pt x="1105" y="2555"/>
                </a:lnTo>
                <a:lnTo>
                  <a:pt x="1105" y="2555"/>
                </a:lnTo>
                <a:lnTo>
                  <a:pt x="1108" y="2556"/>
                </a:lnTo>
                <a:lnTo>
                  <a:pt x="1108" y="2558"/>
                </a:lnTo>
                <a:lnTo>
                  <a:pt x="1108" y="2558"/>
                </a:lnTo>
                <a:lnTo>
                  <a:pt x="1108" y="2559"/>
                </a:lnTo>
                <a:lnTo>
                  <a:pt x="1108" y="2559"/>
                </a:lnTo>
                <a:lnTo>
                  <a:pt x="1107" y="2561"/>
                </a:lnTo>
                <a:lnTo>
                  <a:pt x="1107" y="2561"/>
                </a:lnTo>
                <a:lnTo>
                  <a:pt x="586" y="3240"/>
                </a:lnTo>
                <a:lnTo>
                  <a:pt x="857" y="3240"/>
                </a:lnTo>
                <a:lnTo>
                  <a:pt x="857" y="3240"/>
                </a:lnTo>
                <a:lnTo>
                  <a:pt x="905" y="3201"/>
                </a:lnTo>
                <a:lnTo>
                  <a:pt x="961" y="3159"/>
                </a:lnTo>
                <a:lnTo>
                  <a:pt x="1023" y="3114"/>
                </a:lnTo>
                <a:lnTo>
                  <a:pt x="1091" y="3066"/>
                </a:lnTo>
                <a:lnTo>
                  <a:pt x="1163" y="3018"/>
                </a:lnTo>
                <a:lnTo>
                  <a:pt x="1237" y="2969"/>
                </a:lnTo>
                <a:lnTo>
                  <a:pt x="1311" y="2921"/>
                </a:lnTo>
                <a:lnTo>
                  <a:pt x="1387" y="2874"/>
                </a:lnTo>
                <a:lnTo>
                  <a:pt x="1463" y="2829"/>
                </a:lnTo>
                <a:lnTo>
                  <a:pt x="1536" y="2789"/>
                </a:lnTo>
                <a:lnTo>
                  <a:pt x="1606" y="2750"/>
                </a:lnTo>
                <a:lnTo>
                  <a:pt x="1669" y="2718"/>
                </a:lnTo>
                <a:lnTo>
                  <a:pt x="1728" y="2691"/>
                </a:lnTo>
                <a:lnTo>
                  <a:pt x="1781" y="2670"/>
                </a:lnTo>
                <a:lnTo>
                  <a:pt x="1803" y="2662"/>
                </a:lnTo>
                <a:lnTo>
                  <a:pt x="1824" y="2657"/>
                </a:lnTo>
                <a:lnTo>
                  <a:pt x="1841" y="2652"/>
                </a:lnTo>
                <a:lnTo>
                  <a:pt x="1857" y="2651"/>
                </a:lnTo>
                <a:lnTo>
                  <a:pt x="1857" y="2651"/>
                </a:lnTo>
                <a:lnTo>
                  <a:pt x="1908" y="2649"/>
                </a:lnTo>
                <a:lnTo>
                  <a:pt x="1958" y="2646"/>
                </a:lnTo>
                <a:lnTo>
                  <a:pt x="2006" y="2643"/>
                </a:lnTo>
                <a:lnTo>
                  <a:pt x="2054" y="2639"/>
                </a:lnTo>
                <a:lnTo>
                  <a:pt x="2100" y="2632"/>
                </a:lnTo>
                <a:lnTo>
                  <a:pt x="2147" y="2626"/>
                </a:lnTo>
                <a:lnTo>
                  <a:pt x="2193" y="2618"/>
                </a:lnTo>
                <a:lnTo>
                  <a:pt x="2238" y="2611"/>
                </a:lnTo>
                <a:lnTo>
                  <a:pt x="2282" y="2601"/>
                </a:lnTo>
                <a:lnTo>
                  <a:pt x="2325" y="2592"/>
                </a:lnTo>
                <a:lnTo>
                  <a:pt x="2369" y="2581"/>
                </a:lnTo>
                <a:lnTo>
                  <a:pt x="2409" y="2570"/>
                </a:lnTo>
                <a:lnTo>
                  <a:pt x="2491" y="2545"/>
                </a:lnTo>
                <a:lnTo>
                  <a:pt x="2568" y="2518"/>
                </a:lnTo>
                <a:lnTo>
                  <a:pt x="2644" y="2488"/>
                </a:lnTo>
                <a:lnTo>
                  <a:pt x="2716" y="2454"/>
                </a:lnTo>
                <a:lnTo>
                  <a:pt x="2784" y="2420"/>
                </a:lnTo>
                <a:lnTo>
                  <a:pt x="2851" y="2383"/>
                </a:lnTo>
                <a:lnTo>
                  <a:pt x="2913" y="2342"/>
                </a:lnTo>
                <a:lnTo>
                  <a:pt x="2971" y="2301"/>
                </a:lnTo>
                <a:lnTo>
                  <a:pt x="3029" y="2257"/>
                </a:lnTo>
                <a:lnTo>
                  <a:pt x="3082" y="2212"/>
                </a:lnTo>
                <a:lnTo>
                  <a:pt x="3133" y="2166"/>
                </a:lnTo>
                <a:lnTo>
                  <a:pt x="3179" y="2118"/>
                </a:lnTo>
                <a:lnTo>
                  <a:pt x="3223" y="2068"/>
                </a:lnTo>
                <a:lnTo>
                  <a:pt x="3264" y="2017"/>
                </a:lnTo>
                <a:lnTo>
                  <a:pt x="3302" y="1964"/>
                </a:lnTo>
                <a:lnTo>
                  <a:pt x="3337" y="1911"/>
                </a:lnTo>
                <a:lnTo>
                  <a:pt x="3368" y="1859"/>
                </a:lnTo>
                <a:lnTo>
                  <a:pt x="3396" y="1804"/>
                </a:lnTo>
                <a:lnTo>
                  <a:pt x="3423" y="1750"/>
                </a:lnTo>
                <a:lnTo>
                  <a:pt x="3444" y="1694"/>
                </a:lnTo>
                <a:lnTo>
                  <a:pt x="3464" y="1640"/>
                </a:lnTo>
                <a:lnTo>
                  <a:pt x="3480" y="1584"/>
                </a:lnTo>
                <a:lnTo>
                  <a:pt x="3492" y="1530"/>
                </a:lnTo>
                <a:lnTo>
                  <a:pt x="3503" y="1474"/>
                </a:lnTo>
                <a:lnTo>
                  <a:pt x="3509" y="1420"/>
                </a:lnTo>
                <a:lnTo>
                  <a:pt x="3514" y="1366"/>
                </a:lnTo>
                <a:lnTo>
                  <a:pt x="3514" y="1366"/>
                </a:lnTo>
                <a:lnTo>
                  <a:pt x="3514" y="1333"/>
                </a:lnTo>
                <a:lnTo>
                  <a:pt x="3514" y="1299"/>
                </a:lnTo>
                <a:lnTo>
                  <a:pt x="3512" y="1267"/>
                </a:lnTo>
                <a:lnTo>
                  <a:pt x="3511" y="1234"/>
                </a:lnTo>
                <a:lnTo>
                  <a:pt x="3508" y="1201"/>
                </a:lnTo>
                <a:lnTo>
                  <a:pt x="3503" y="1169"/>
                </a:lnTo>
                <a:lnTo>
                  <a:pt x="3497" y="1136"/>
                </a:lnTo>
                <a:lnTo>
                  <a:pt x="3491" y="1104"/>
                </a:lnTo>
                <a:lnTo>
                  <a:pt x="3483" y="1073"/>
                </a:lnTo>
                <a:lnTo>
                  <a:pt x="3474" y="1040"/>
                </a:lnTo>
                <a:lnTo>
                  <a:pt x="3464" y="1009"/>
                </a:lnTo>
                <a:lnTo>
                  <a:pt x="3454" y="978"/>
                </a:lnTo>
                <a:lnTo>
                  <a:pt x="3443" y="947"/>
                </a:lnTo>
                <a:lnTo>
                  <a:pt x="3430" y="918"/>
                </a:lnTo>
                <a:lnTo>
                  <a:pt x="3416" y="887"/>
                </a:lnTo>
                <a:lnTo>
                  <a:pt x="3402" y="857"/>
                </a:lnTo>
                <a:lnTo>
                  <a:pt x="3387" y="828"/>
                </a:lnTo>
                <a:lnTo>
                  <a:pt x="3370" y="798"/>
                </a:lnTo>
                <a:lnTo>
                  <a:pt x="3353" y="770"/>
                </a:lnTo>
                <a:lnTo>
                  <a:pt x="3336" y="741"/>
                </a:lnTo>
                <a:lnTo>
                  <a:pt x="3297" y="685"/>
                </a:lnTo>
                <a:lnTo>
                  <a:pt x="3254" y="631"/>
                </a:lnTo>
                <a:lnTo>
                  <a:pt x="3209" y="578"/>
                </a:lnTo>
                <a:lnTo>
                  <a:pt x="3161" y="529"/>
                </a:lnTo>
                <a:lnTo>
                  <a:pt x="3108" y="479"/>
                </a:lnTo>
                <a:lnTo>
                  <a:pt x="3054" y="431"/>
                </a:lnTo>
                <a:lnTo>
                  <a:pt x="2995" y="386"/>
                </a:lnTo>
                <a:lnTo>
                  <a:pt x="2934" y="343"/>
                </a:lnTo>
                <a:lnTo>
                  <a:pt x="2871" y="302"/>
                </a:lnTo>
                <a:lnTo>
                  <a:pt x="2804" y="264"/>
                </a:lnTo>
                <a:lnTo>
                  <a:pt x="2736" y="226"/>
                </a:lnTo>
                <a:lnTo>
                  <a:pt x="2665" y="192"/>
                </a:lnTo>
                <a:lnTo>
                  <a:pt x="2590" y="161"/>
                </a:lnTo>
                <a:lnTo>
                  <a:pt x="2514" y="132"/>
                </a:lnTo>
                <a:lnTo>
                  <a:pt x="2437" y="105"/>
                </a:lnTo>
                <a:lnTo>
                  <a:pt x="2356" y="81"/>
                </a:lnTo>
                <a:lnTo>
                  <a:pt x="2274" y="60"/>
                </a:lnTo>
                <a:lnTo>
                  <a:pt x="2189" y="42"/>
                </a:lnTo>
                <a:lnTo>
                  <a:pt x="2102" y="28"/>
                </a:lnTo>
                <a:lnTo>
                  <a:pt x="2015" y="16"/>
                </a:lnTo>
                <a:lnTo>
                  <a:pt x="1925" y="8"/>
                </a:lnTo>
                <a:lnTo>
                  <a:pt x="1834" y="2"/>
                </a:lnTo>
                <a:lnTo>
                  <a:pt x="1834" y="2"/>
                </a:lnTo>
                <a:close/>
                <a:moveTo>
                  <a:pt x="2308" y="2149"/>
                </a:moveTo>
                <a:lnTo>
                  <a:pt x="2308" y="2149"/>
                </a:lnTo>
                <a:lnTo>
                  <a:pt x="2265" y="2181"/>
                </a:lnTo>
                <a:lnTo>
                  <a:pt x="2220" y="2212"/>
                </a:lnTo>
                <a:lnTo>
                  <a:pt x="2173" y="2240"/>
                </a:lnTo>
                <a:lnTo>
                  <a:pt x="2124" y="2265"/>
                </a:lnTo>
                <a:lnTo>
                  <a:pt x="2074" y="2288"/>
                </a:lnTo>
                <a:lnTo>
                  <a:pt x="2021" y="2310"/>
                </a:lnTo>
                <a:lnTo>
                  <a:pt x="1967" y="2327"/>
                </a:lnTo>
                <a:lnTo>
                  <a:pt x="1913" y="2342"/>
                </a:lnTo>
                <a:lnTo>
                  <a:pt x="1857" y="2356"/>
                </a:lnTo>
                <a:lnTo>
                  <a:pt x="1801" y="2367"/>
                </a:lnTo>
                <a:lnTo>
                  <a:pt x="1744" y="2375"/>
                </a:lnTo>
                <a:lnTo>
                  <a:pt x="1686" y="2381"/>
                </a:lnTo>
                <a:lnTo>
                  <a:pt x="1629" y="2386"/>
                </a:lnTo>
                <a:lnTo>
                  <a:pt x="1572" y="2387"/>
                </a:lnTo>
                <a:lnTo>
                  <a:pt x="1514" y="2386"/>
                </a:lnTo>
                <a:lnTo>
                  <a:pt x="1457" y="2383"/>
                </a:lnTo>
                <a:lnTo>
                  <a:pt x="1457" y="2383"/>
                </a:lnTo>
                <a:lnTo>
                  <a:pt x="1500" y="2307"/>
                </a:lnTo>
                <a:lnTo>
                  <a:pt x="1542" y="2231"/>
                </a:lnTo>
                <a:lnTo>
                  <a:pt x="1629" y="2084"/>
                </a:lnTo>
                <a:lnTo>
                  <a:pt x="1714" y="1944"/>
                </a:lnTo>
                <a:lnTo>
                  <a:pt x="1793" y="1818"/>
                </a:lnTo>
                <a:lnTo>
                  <a:pt x="1862" y="1713"/>
                </a:lnTo>
                <a:lnTo>
                  <a:pt x="1914" y="1629"/>
                </a:lnTo>
                <a:lnTo>
                  <a:pt x="1962" y="1558"/>
                </a:lnTo>
                <a:lnTo>
                  <a:pt x="1925" y="1558"/>
                </a:lnTo>
                <a:lnTo>
                  <a:pt x="1925" y="1558"/>
                </a:lnTo>
                <a:lnTo>
                  <a:pt x="1879" y="1594"/>
                </a:lnTo>
                <a:lnTo>
                  <a:pt x="1810" y="1648"/>
                </a:lnTo>
                <a:lnTo>
                  <a:pt x="1724" y="1721"/>
                </a:lnTo>
                <a:lnTo>
                  <a:pt x="1674" y="1764"/>
                </a:lnTo>
                <a:lnTo>
                  <a:pt x="1621" y="1811"/>
                </a:lnTo>
                <a:lnTo>
                  <a:pt x="1567" y="1862"/>
                </a:lnTo>
                <a:lnTo>
                  <a:pt x="1510" y="1916"/>
                </a:lnTo>
                <a:lnTo>
                  <a:pt x="1449" y="1973"/>
                </a:lnTo>
                <a:lnTo>
                  <a:pt x="1389" y="2035"/>
                </a:lnTo>
                <a:lnTo>
                  <a:pt x="1327" y="2101"/>
                </a:lnTo>
                <a:lnTo>
                  <a:pt x="1265" y="2169"/>
                </a:lnTo>
                <a:lnTo>
                  <a:pt x="1203" y="2240"/>
                </a:lnTo>
                <a:lnTo>
                  <a:pt x="1141" y="2315"/>
                </a:lnTo>
                <a:lnTo>
                  <a:pt x="1141" y="2315"/>
                </a:lnTo>
                <a:lnTo>
                  <a:pt x="1107" y="2302"/>
                </a:lnTo>
                <a:lnTo>
                  <a:pt x="1073" y="2287"/>
                </a:lnTo>
                <a:lnTo>
                  <a:pt x="1040" y="2271"/>
                </a:lnTo>
                <a:lnTo>
                  <a:pt x="1009" y="2254"/>
                </a:lnTo>
                <a:lnTo>
                  <a:pt x="978" y="2235"/>
                </a:lnTo>
                <a:lnTo>
                  <a:pt x="950" y="2217"/>
                </a:lnTo>
                <a:lnTo>
                  <a:pt x="922" y="2195"/>
                </a:lnTo>
                <a:lnTo>
                  <a:pt x="896" y="2173"/>
                </a:lnTo>
                <a:lnTo>
                  <a:pt x="896" y="2173"/>
                </a:lnTo>
                <a:lnTo>
                  <a:pt x="859" y="2139"/>
                </a:lnTo>
                <a:lnTo>
                  <a:pt x="823" y="2102"/>
                </a:lnTo>
                <a:lnTo>
                  <a:pt x="792" y="2063"/>
                </a:lnTo>
                <a:lnTo>
                  <a:pt x="763" y="2023"/>
                </a:lnTo>
                <a:lnTo>
                  <a:pt x="736" y="1981"/>
                </a:lnTo>
                <a:lnTo>
                  <a:pt x="713" y="1939"/>
                </a:lnTo>
                <a:lnTo>
                  <a:pt x="691" y="1896"/>
                </a:lnTo>
                <a:lnTo>
                  <a:pt x="673" y="1851"/>
                </a:lnTo>
                <a:lnTo>
                  <a:pt x="657" y="1806"/>
                </a:lnTo>
                <a:lnTo>
                  <a:pt x="645" y="1760"/>
                </a:lnTo>
                <a:lnTo>
                  <a:pt x="634" y="1711"/>
                </a:lnTo>
                <a:lnTo>
                  <a:pt x="626" y="1665"/>
                </a:lnTo>
                <a:lnTo>
                  <a:pt x="622" y="1617"/>
                </a:lnTo>
                <a:lnTo>
                  <a:pt x="618" y="1569"/>
                </a:lnTo>
                <a:lnTo>
                  <a:pt x="620" y="1521"/>
                </a:lnTo>
                <a:lnTo>
                  <a:pt x="622" y="1473"/>
                </a:lnTo>
                <a:lnTo>
                  <a:pt x="626" y="1425"/>
                </a:lnTo>
                <a:lnTo>
                  <a:pt x="634" y="1377"/>
                </a:lnTo>
                <a:lnTo>
                  <a:pt x="645" y="1329"/>
                </a:lnTo>
                <a:lnTo>
                  <a:pt x="657" y="1280"/>
                </a:lnTo>
                <a:lnTo>
                  <a:pt x="671" y="1234"/>
                </a:lnTo>
                <a:lnTo>
                  <a:pt x="688" y="1187"/>
                </a:lnTo>
                <a:lnTo>
                  <a:pt x="708" y="1143"/>
                </a:lnTo>
                <a:lnTo>
                  <a:pt x="730" y="1098"/>
                </a:lnTo>
                <a:lnTo>
                  <a:pt x="755" y="1054"/>
                </a:lnTo>
                <a:lnTo>
                  <a:pt x="781" y="1011"/>
                </a:lnTo>
                <a:lnTo>
                  <a:pt x="809" y="969"/>
                </a:lnTo>
                <a:lnTo>
                  <a:pt x="840" y="929"/>
                </a:lnTo>
                <a:lnTo>
                  <a:pt x="874" y="890"/>
                </a:lnTo>
                <a:lnTo>
                  <a:pt x="908" y="853"/>
                </a:lnTo>
                <a:lnTo>
                  <a:pt x="947" y="817"/>
                </a:lnTo>
                <a:lnTo>
                  <a:pt x="986" y="783"/>
                </a:lnTo>
                <a:lnTo>
                  <a:pt x="986" y="783"/>
                </a:lnTo>
                <a:lnTo>
                  <a:pt x="1018" y="758"/>
                </a:lnTo>
                <a:lnTo>
                  <a:pt x="1051" y="735"/>
                </a:lnTo>
                <a:lnTo>
                  <a:pt x="1085" y="712"/>
                </a:lnTo>
                <a:lnTo>
                  <a:pt x="1119" y="691"/>
                </a:lnTo>
                <a:lnTo>
                  <a:pt x="1153" y="673"/>
                </a:lnTo>
                <a:lnTo>
                  <a:pt x="1187" y="654"/>
                </a:lnTo>
                <a:lnTo>
                  <a:pt x="1223" y="639"/>
                </a:lnTo>
                <a:lnTo>
                  <a:pt x="1259" y="623"/>
                </a:lnTo>
                <a:lnTo>
                  <a:pt x="1293" y="609"/>
                </a:lnTo>
                <a:lnTo>
                  <a:pt x="1328" y="597"/>
                </a:lnTo>
                <a:lnTo>
                  <a:pt x="1366" y="586"/>
                </a:lnTo>
                <a:lnTo>
                  <a:pt x="1401" y="577"/>
                </a:lnTo>
                <a:lnTo>
                  <a:pt x="1437" y="567"/>
                </a:lnTo>
                <a:lnTo>
                  <a:pt x="1474" y="558"/>
                </a:lnTo>
                <a:lnTo>
                  <a:pt x="1547" y="546"/>
                </a:lnTo>
                <a:lnTo>
                  <a:pt x="1620" y="535"/>
                </a:lnTo>
                <a:lnTo>
                  <a:pt x="1694" y="527"/>
                </a:lnTo>
                <a:lnTo>
                  <a:pt x="1767" y="521"/>
                </a:lnTo>
                <a:lnTo>
                  <a:pt x="1840" y="518"/>
                </a:lnTo>
                <a:lnTo>
                  <a:pt x="1911" y="516"/>
                </a:lnTo>
                <a:lnTo>
                  <a:pt x="1984" y="515"/>
                </a:lnTo>
                <a:lnTo>
                  <a:pt x="2124" y="513"/>
                </a:lnTo>
                <a:lnTo>
                  <a:pt x="2124" y="513"/>
                </a:lnTo>
                <a:lnTo>
                  <a:pt x="2195" y="512"/>
                </a:lnTo>
                <a:lnTo>
                  <a:pt x="2263" y="507"/>
                </a:lnTo>
                <a:lnTo>
                  <a:pt x="2328" y="501"/>
                </a:lnTo>
                <a:lnTo>
                  <a:pt x="2392" y="495"/>
                </a:lnTo>
                <a:lnTo>
                  <a:pt x="2451" y="487"/>
                </a:lnTo>
                <a:lnTo>
                  <a:pt x="2505" y="477"/>
                </a:lnTo>
                <a:lnTo>
                  <a:pt x="2556" y="470"/>
                </a:lnTo>
                <a:lnTo>
                  <a:pt x="2604" y="460"/>
                </a:lnTo>
                <a:lnTo>
                  <a:pt x="2683" y="442"/>
                </a:lnTo>
                <a:lnTo>
                  <a:pt x="2744" y="426"/>
                </a:lnTo>
                <a:lnTo>
                  <a:pt x="2781" y="415"/>
                </a:lnTo>
                <a:lnTo>
                  <a:pt x="2795" y="411"/>
                </a:lnTo>
                <a:lnTo>
                  <a:pt x="2795" y="411"/>
                </a:lnTo>
                <a:lnTo>
                  <a:pt x="2804" y="460"/>
                </a:lnTo>
                <a:lnTo>
                  <a:pt x="2812" y="519"/>
                </a:lnTo>
                <a:lnTo>
                  <a:pt x="2821" y="597"/>
                </a:lnTo>
                <a:lnTo>
                  <a:pt x="2826" y="642"/>
                </a:lnTo>
                <a:lnTo>
                  <a:pt x="2829" y="691"/>
                </a:lnTo>
                <a:lnTo>
                  <a:pt x="2832" y="744"/>
                </a:lnTo>
                <a:lnTo>
                  <a:pt x="2834" y="800"/>
                </a:lnTo>
                <a:lnTo>
                  <a:pt x="2834" y="859"/>
                </a:lnTo>
                <a:lnTo>
                  <a:pt x="2834" y="921"/>
                </a:lnTo>
                <a:lnTo>
                  <a:pt x="2830" y="986"/>
                </a:lnTo>
                <a:lnTo>
                  <a:pt x="2826" y="1053"/>
                </a:lnTo>
                <a:lnTo>
                  <a:pt x="2820" y="1119"/>
                </a:lnTo>
                <a:lnTo>
                  <a:pt x="2810" y="1189"/>
                </a:lnTo>
                <a:lnTo>
                  <a:pt x="2798" y="1260"/>
                </a:lnTo>
                <a:lnTo>
                  <a:pt x="2784" y="1332"/>
                </a:lnTo>
                <a:lnTo>
                  <a:pt x="2767" y="1405"/>
                </a:lnTo>
                <a:lnTo>
                  <a:pt x="2745" y="1476"/>
                </a:lnTo>
                <a:lnTo>
                  <a:pt x="2722" y="1549"/>
                </a:lnTo>
                <a:lnTo>
                  <a:pt x="2708" y="1584"/>
                </a:lnTo>
                <a:lnTo>
                  <a:pt x="2694" y="1622"/>
                </a:lnTo>
                <a:lnTo>
                  <a:pt x="2679" y="1657"/>
                </a:lnTo>
                <a:lnTo>
                  <a:pt x="2661" y="1693"/>
                </a:lnTo>
                <a:lnTo>
                  <a:pt x="2644" y="1727"/>
                </a:lnTo>
                <a:lnTo>
                  <a:pt x="2626" y="1763"/>
                </a:lnTo>
                <a:lnTo>
                  <a:pt x="2606" y="1797"/>
                </a:lnTo>
                <a:lnTo>
                  <a:pt x="2584" y="1832"/>
                </a:lnTo>
                <a:lnTo>
                  <a:pt x="2562" y="1866"/>
                </a:lnTo>
                <a:lnTo>
                  <a:pt x="2539" y="1899"/>
                </a:lnTo>
                <a:lnTo>
                  <a:pt x="2516" y="1933"/>
                </a:lnTo>
                <a:lnTo>
                  <a:pt x="2489" y="1966"/>
                </a:lnTo>
                <a:lnTo>
                  <a:pt x="2463" y="1997"/>
                </a:lnTo>
                <a:lnTo>
                  <a:pt x="2434" y="2029"/>
                </a:lnTo>
                <a:lnTo>
                  <a:pt x="2404" y="2060"/>
                </a:lnTo>
                <a:lnTo>
                  <a:pt x="2373" y="2090"/>
                </a:lnTo>
                <a:lnTo>
                  <a:pt x="2342" y="2119"/>
                </a:lnTo>
                <a:lnTo>
                  <a:pt x="2308" y="2149"/>
                </a:lnTo>
                <a:lnTo>
                  <a:pt x="2308" y="21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3" y="206375"/>
            <a:ext cx="6697916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8343" y="1238251"/>
            <a:ext cx="6697916" cy="322321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88933"/>
            <a:ext cx="3392313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4983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9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119B853-ADDC-4DFF-B4C3-1EE44CE34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1210615"/>
            <a:ext cx="4223657" cy="3275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C23B9A4-56FB-4D07-B916-945A24B17E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4401" y="1210613"/>
            <a:ext cx="4071257" cy="3275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2C107CE5-9FCC-496E-B948-8E8202D94D07}"/>
              </a:ext>
            </a:extLst>
          </p:cNvPr>
          <p:cNvSpPr>
            <a:spLocks/>
          </p:cNvSpPr>
          <p:nvPr userDrawn="1"/>
        </p:nvSpPr>
        <p:spPr bwMode="auto">
          <a:xfrm>
            <a:off x="343996" y="4848582"/>
            <a:ext cx="100142" cy="162730"/>
          </a:xfrm>
          <a:custGeom>
            <a:avLst/>
            <a:gdLst>
              <a:gd name="T0" fmla="*/ 0 w 57"/>
              <a:gd name="T1" fmla="*/ 0 h 92"/>
              <a:gd name="T2" fmla="*/ 0 w 57"/>
              <a:gd name="T3" fmla="*/ 73 h 92"/>
              <a:gd name="T4" fmla="*/ 21 w 57"/>
              <a:gd name="T5" fmla="*/ 92 h 92"/>
              <a:gd name="T6" fmla="*/ 57 w 57"/>
              <a:gd name="T7" fmla="*/ 91 h 92"/>
              <a:gd name="T8" fmla="*/ 56 w 57"/>
              <a:gd name="T9" fmla="*/ 78 h 92"/>
              <a:gd name="T10" fmla="*/ 24 w 57"/>
              <a:gd name="T11" fmla="*/ 78 h 92"/>
              <a:gd name="T12" fmla="*/ 18 w 57"/>
              <a:gd name="T13" fmla="*/ 76 h 92"/>
              <a:gd name="T14" fmla="*/ 17 w 57"/>
              <a:gd name="T15" fmla="*/ 71 h 92"/>
              <a:gd name="T16" fmla="*/ 17 w 57"/>
              <a:gd name="T17" fmla="*/ 0 h 92"/>
              <a:gd name="T18" fmla="*/ 0 w 57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92">
                <a:moveTo>
                  <a:pt x="0" y="0"/>
                </a:moveTo>
                <a:cubicBezTo>
                  <a:pt x="0" y="73"/>
                  <a:pt x="0" y="73"/>
                  <a:pt x="0" y="73"/>
                </a:cubicBezTo>
                <a:cubicBezTo>
                  <a:pt x="0" y="86"/>
                  <a:pt x="7" y="92"/>
                  <a:pt x="21" y="92"/>
                </a:cubicBezTo>
                <a:cubicBezTo>
                  <a:pt x="36" y="92"/>
                  <a:pt x="48" y="92"/>
                  <a:pt x="57" y="91"/>
                </a:cubicBezTo>
                <a:cubicBezTo>
                  <a:pt x="56" y="78"/>
                  <a:pt x="56" y="78"/>
                  <a:pt x="56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2" y="78"/>
                  <a:pt x="19" y="78"/>
                  <a:pt x="18" y="76"/>
                </a:cubicBezTo>
                <a:cubicBezTo>
                  <a:pt x="17" y="75"/>
                  <a:pt x="17" y="73"/>
                  <a:pt x="17" y="71"/>
                </a:cubicBezTo>
                <a:cubicBezTo>
                  <a:pt x="17" y="0"/>
                  <a:pt x="17" y="0"/>
                  <a:pt x="1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14C58757-D163-47F8-AFE4-B94DD15AC11D}"/>
              </a:ext>
            </a:extLst>
          </p:cNvPr>
          <p:cNvSpPr>
            <a:spLocks/>
          </p:cNvSpPr>
          <p:nvPr userDrawn="1"/>
        </p:nvSpPr>
        <p:spPr bwMode="auto">
          <a:xfrm>
            <a:off x="451501" y="4895707"/>
            <a:ext cx="105296" cy="118550"/>
          </a:xfrm>
          <a:custGeom>
            <a:avLst/>
            <a:gdLst>
              <a:gd name="T0" fmla="*/ 44 w 60"/>
              <a:gd name="T1" fmla="*/ 0 h 67"/>
              <a:gd name="T2" fmla="*/ 44 w 60"/>
              <a:gd name="T3" fmla="*/ 46 h 67"/>
              <a:gd name="T4" fmla="*/ 25 w 60"/>
              <a:gd name="T5" fmla="*/ 53 h 67"/>
              <a:gd name="T6" fmla="*/ 18 w 60"/>
              <a:gd name="T7" fmla="*/ 51 h 67"/>
              <a:gd name="T8" fmla="*/ 17 w 60"/>
              <a:gd name="T9" fmla="*/ 44 h 67"/>
              <a:gd name="T10" fmla="*/ 17 w 60"/>
              <a:gd name="T11" fmla="*/ 0 h 67"/>
              <a:gd name="T12" fmla="*/ 0 w 60"/>
              <a:gd name="T13" fmla="*/ 0 h 67"/>
              <a:gd name="T14" fmla="*/ 0 w 60"/>
              <a:gd name="T15" fmla="*/ 49 h 67"/>
              <a:gd name="T16" fmla="*/ 18 w 60"/>
              <a:gd name="T17" fmla="*/ 67 h 67"/>
              <a:gd name="T18" fmla="*/ 46 w 60"/>
              <a:gd name="T19" fmla="*/ 56 h 67"/>
              <a:gd name="T20" fmla="*/ 47 w 60"/>
              <a:gd name="T21" fmla="*/ 65 h 67"/>
              <a:gd name="T22" fmla="*/ 60 w 60"/>
              <a:gd name="T23" fmla="*/ 65 h 67"/>
              <a:gd name="T24" fmla="*/ 60 w 60"/>
              <a:gd name="T25" fmla="*/ 0 h 67"/>
              <a:gd name="T26" fmla="*/ 44 w 60"/>
              <a:gd name="T27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" h="67">
                <a:moveTo>
                  <a:pt x="44" y="0"/>
                </a:moveTo>
                <a:cubicBezTo>
                  <a:pt x="44" y="46"/>
                  <a:pt x="44" y="46"/>
                  <a:pt x="44" y="46"/>
                </a:cubicBezTo>
                <a:cubicBezTo>
                  <a:pt x="35" y="51"/>
                  <a:pt x="29" y="53"/>
                  <a:pt x="25" y="53"/>
                </a:cubicBezTo>
                <a:cubicBezTo>
                  <a:pt x="21" y="53"/>
                  <a:pt x="19" y="52"/>
                  <a:pt x="18" y="51"/>
                </a:cubicBezTo>
                <a:cubicBezTo>
                  <a:pt x="17" y="50"/>
                  <a:pt x="16" y="47"/>
                  <a:pt x="17" y="44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1"/>
                  <a:pt x="6" y="67"/>
                  <a:pt x="18" y="67"/>
                </a:cubicBezTo>
                <a:cubicBezTo>
                  <a:pt x="27" y="67"/>
                  <a:pt x="36" y="63"/>
                  <a:pt x="46" y="56"/>
                </a:cubicBezTo>
                <a:cubicBezTo>
                  <a:pt x="47" y="65"/>
                  <a:pt x="47" y="65"/>
                  <a:pt x="47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0"/>
                  <a:pt x="60" y="0"/>
                  <a:pt x="60" y="0"/>
                </a:cubicBezTo>
                <a:lnTo>
                  <a:pt x="4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C46753AE-879E-4CC0-BE5E-8FBC9BD80CAB}"/>
              </a:ext>
            </a:extLst>
          </p:cNvPr>
          <p:cNvSpPr>
            <a:spLocks/>
          </p:cNvSpPr>
          <p:nvPr userDrawn="1"/>
        </p:nvSpPr>
        <p:spPr bwMode="auto">
          <a:xfrm>
            <a:off x="578151" y="4848582"/>
            <a:ext cx="106769" cy="162730"/>
          </a:xfrm>
          <a:custGeom>
            <a:avLst/>
            <a:gdLst>
              <a:gd name="T0" fmla="*/ 43 w 61"/>
              <a:gd name="T1" fmla="*/ 92 h 92"/>
              <a:gd name="T2" fmla="*/ 61 w 61"/>
              <a:gd name="T3" fmla="*/ 92 h 92"/>
              <a:gd name="T4" fmla="*/ 41 w 61"/>
              <a:gd name="T5" fmla="*/ 62 h 92"/>
              <a:gd name="T6" fmla="*/ 35 w 61"/>
              <a:gd name="T7" fmla="*/ 56 h 92"/>
              <a:gd name="T8" fmla="*/ 35 w 61"/>
              <a:gd name="T9" fmla="*/ 55 h 92"/>
              <a:gd name="T10" fmla="*/ 41 w 61"/>
              <a:gd name="T11" fmla="*/ 50 h 92"/>
              <a:gd name="T12" fmla="*/ 59 w 61"/>
              <a:gd name="T13" fmla="*/ 27 h 92"/>
              <a:gd name="T14" fmla="*/ 41 w 61"/>
              <a:gd name="T15" fmla="*/ 27 h 92"/>
              <a:gd name="T16" fmla="*/ 23 w 61"/>
              <a:gd name="T17" fmla="*/ 50 h 92"/>
              <a:gd name="T18" fmla="*/ 16 w 61"/>
              <a:gd name="T19" fmla="*/ 50 h 92"/>
              <a:gd name="T20" fmla="*/ 17 w 61"/>
              <a:gd name="T21" fmla="*/ 39 h 92"/>
              <a:gd name="T22" fmla="*/ 17 w 61"/>
              <a:gd name="T23" fmla="*/ 0 h 92"/>
              <a:gd name="T24" fmla="*/ 0 w 61"/>
              <a:gd name="T25" fmla="*/ 0 h 92"/>
              <a:gd name="T26" fmla="*/ 0 w 61"/>
              <a:gd name="T27" fmla="*/ 92 h 92"/>
              <a:gd name="T28" fmla="*/ 16 w 61"/>
              <a:gd name="T29" fmla="*/ 92 h 92"/>
              <a:gd name="T30" fmla="*/ 16 w 61"/>
              <a:gd name="T31" fmla="*/ 71 h 92"/>
              <a:gd name="T32" fmla="*/ 16 w 61"/>
              <a:gd name="T33" fmla="*/ 61 h 92"/>
              <a:gd name="T34" fmla="*/ 23 w 61"/>
              <a:gd name="T35" fmla="*/ 61 h 92"/>
              <a:gd name="T36" fmla="*/ 43 w 61"/>
              <a:gd name="T3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" h="92">
                <a:moveTo>
                  <a:pt x="43" y="92"/>
                </a:moveTo>
                <a:cubicBezTo>
                  <a:pt x="61" y="92"/>
                  <a:pt x="61" y="92"/>
                  <a:pt x="61" y="9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59"/>
                  <a:pt x="37" y="57"/>
                  <a:pt x="35" y="56"/>
                </a:cubicBezTo>
                <a:cubicBezTo>
                  <a:pt x="35" y="55"/>
                  <a:pt x="35" y="55"/>
                  <a:pt x="35" y="55"/>
                </a:cubicBezTo>
                <a:cubicBezTo>
                  <a:pt x="37" y="54"/>
                  <a:pt x="39" y="52"/>
                  <a:pt x="41" y="50"/>
                </a:cubicBezTo>
                <a:cubicBezTo>
                  <a:pt x="59" y="27"/>
                  <a:pt x="59" y="27"/>
                  <a:pt x="59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23" y="50"/>
                  <a:pt x="23" y="50"/>
                  <a:pt x="23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47"/>
                  <a:pt x="17" y="43"/>
                  <a:pt x="17" y="39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2"/>
                  <a:pt x="0" y="92"/>
                  <a:pt x="0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9"/>
                  <a:pt x="16" y="65"/>
                  <a:pt x="16" y="61"/>
                </a:cubicBezTo>
                <a:cubicBezTo>
                  <a:pt x="23" y="61"/>
                  <a:pt x="23" y="61"/>
                  <a:pt x="23" y="61"/>
                </a:cubicBezTo>
                <a:lnTo>
                  <a:pt x="43" y="9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B1352DC3-92C7-4931-B55A-A91B5D16BC2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81238" y="4892761"/>
            <a:ext cx="107505" cy="121496"/>
          </a:xfrm>
          <a:custGeom>
            <a:avLst/>
            <a:gdLst>
              <a:gd name="T0" fmla="*/ 61 w 61"/>
              <a:gd name="T1" fmla="*/ 23 h 69"/>
              <a:gd name="T2" fmla="*/ 54 w 61"/>
              <a:gd name="T3" fmla="*/ 6 h 69"/>
              <a:gd name="T4" fmla="*/ 31 w 61"/>
              <a:gd name="T5" fmla="*/ 0 h 69"/>
              <a:gd name="T6" fmla="*/ 7 w 61"/>
              <a:gd name="T7" fmla="*/ 8 h 69"/>
              <a:gd name="T8" fmla="*/ 0 w 61"/>
              <a:gd name="T9" fmla="*/ 34 h 69"/>
              <a:gd name="T10" fmla="*/ 7 w 61"/>
              <a:gd name="T11" fmla="*/ 61 h 69"/>
              <a:gd name="T12" fmla="*/ 32 w 61"/>
              <a:gd name="T13" fmla="*/ 69 h 69"/>
              <a:gd name="T14" fmla="*/ 59 w 61"/>
              <a:gd name="T15" fmla="*/ 64 h 69"/>
              <a:gd name="T16" fmla="*/ 58 w 61"/>
              <a:gd name="T17" fmla="*/ 54 h 69"/>
              <a:gd name="T18" fmla="*/ 34 w 61"/>
              <a:gd name="T19" fmla="*/ 55 h 69"/>
              <a:gd name="T20" fmla="*/ 22 w 61"/>
              <a:gd name="T21" fmla="*/ 53 h 69"/>
              <a:gd name="T22" fmla="*/ 17 w 61"/>
              <a:gd name="T23" fmla="*/ 41 h 69"/>
              <a:gd name="T24" fmla="*/ 44 w 61"/>
              <a:gd name="T25" fmla="*/ 41 h 69"/>
              <a:gd name="T26" fmla="*/ 61 w 61"/>
              <a:gd name="T27" fmla="*/ 23 h 69"/>
              <a:gd name="T28" fmla="*/ 45 w 61"/>
              <a:gd name="T29" fmla="*/ 22 h 69"/>
              <a:gd name="T30" fmla="*/ 39 w 61"/>
              <a:gd name="T31" fmla="*/ 30 h 69"/>
              <a:gd name="T32" fmla="*/ 17 w 61"/>
              <a:gd name="T33" fmla="*/ 30 h 69"/>
              <a:gd name="T34" fmla="*/ 20 w 61"/>
              <a:gd name="T35" fmla="*/ 16 h 69"/>
              <a:gd name="T36" fmla="*/ 32 w 61"/>
              <a:gd name="T37" fmla="*/ 13 h 69"/>
              <a:gd name="T38" fmla="*/ 42 w 61"/>
              <a:gd name="T39" fmla="*/ 15 h 69"/>
              <a:gd name="T40" fmla="*/ 45 w 61"/>
              <a:gd name="T41" fmla="*/ 2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69">
                <a:moveTo>
                  <a:pt x="61" y="23"/>
                </a:moveTo>
                <a:cubicBezTo>
                  <a:pt x="61" y="15"/>
                  <a:pt x="59" y="9"/>
                  <a:pt x="54" y="6"/>
                </a:cubicBezTo>
                <a:cubicBezTo>
                  <a:pt x="49" y="2"/>
                  <a:pt x="42" y="0"/>
                  <a:pt x="31" y="0"/>
                </a:cubicBezTo>
                <a:cubicBezTo>
                  <a:pt x="20" y="0"/>
                  <a:pt x="12" y="3"/>
                  <a:pt x="7" y="8"/>
                </a:cubicBezTo>
                <a:cubicBezTo>
                  <a:pt x="2" y="13"/>
                  <a:pt x="0" y="22"/>
                  <a:pt x="0" y="34"/>
                </a:cubicBezTo>
                <a:cubicBezTo>
                  <a:pt x="0" y="47"/>
                  <a:pt x="2" y="55"/>
                  <a:pt x="7" y="61"/>
                </a:cubicBezTo>
                <a:cubicBezTo>
                  <a:pt x="12" y="66"/>
                  <a:pt x="21" y="69"/>
                  <a:pt x="32" y="69"/>
                </a:cubicBezTo>
                <a:cubicBezTo>
                  <a:pt x="44" y="69"/>
                  <a:pt x="53" y="67"/>
                  <a:pt x="59" y="64"/>
                </a:cubicBezTo>
                <a:cubicBezTo>
                  <a:pt x="58" y="54"/>
                  <a:pt x="58" y="54"/>
                  <a:pt x="58" y="54"/>
                </a:cubicBezTo>
                <a:cubicBezTo>
                  <a:pt x="49" y="55"/>
                  <a:pt x="41" y="55"/>
                  <a:pt x="34" y="55"/>
                </a:cubicBezTo>
                <a:cubicBezTo>
                  <a:pt x="29" y="55"/>
                  <a:pt x="24" y="54"/>
                  <a:pt x="22" y="53"/>
                </a:cubicBezTo>
                <a:cubicBezTo>
                  <a:pt x="19" y="51"/>
                  <a:pt x="18" y="47"/>
                  <a:pt x="17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55" y="41"/>
                  <a:pt x="61" y="35"/>
                  <a:pt x="61" y="23"/>
                </a:cubicBezTo>
                <a:moveTo>
                  <a:pt x="45" y="22"/>
                </a:moveTo>
                <a:cubicBezTo>
                  <a:pt x="45" y="27"/>
                  <a:pt x="43" y="30"/>
                  <a:pt x="39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3"/>
                  <a:pt x="18" y="19"/>
                  <a:pt x="20" y="16"/>
                </a:cubicBezTo>
                <a:cubicBezTo>
                  <a:pt x="22" y="14"/>
                  <a:pt x="26" y="13"/>
                  <a:pt x="32" y="13"/>
                </a:cubicBezTo>
                <a:cubicBezTo>
                  <a:pt x="37" y="13"/>
                  <a:pt x="40" y="13"/>
                  <a:pt x="42" y="15"/>
                </a:cubicBezTo>
                <a:cubicBezTo>
                  <a:pt x="44" y="16"/>
                  <a:pt x="45" y="19"/>
                  <a:pt x="45" y="22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717954B8-CA08-4489-8E91-D4C4FCB5B2C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3803" y="4677016"/>
            <a:ext cx="219428" cy="204701"/>
          </a:xfrm>
          <a:custGeom>
            <a:avLst/>
            <a:gdLst>
              <a:gd name="T0" fmla="*/ 65 w 125"/>
              <a:gd name="T1" fmla="*/ 1 h 116"/>
              <a:gd name="T2" fmla="*/ 0 w 125"/>
              <a:gd name="T3" fmla="*/ 44 h 116"/>
              <a:gd name="T4" fmla="*/ 13 w 125"/>
              <a:gd name="T5" fmla="*/ 76 h 116"/>
              <a:gd name="T6" fmla="*/ 39 w 125"/>
              <a:gd name="T7" fmla="*/ 91 h 116"/>
              <a:gd name="T8" fmla="*/ 39 w 125"/>
              <a:gd name="T9" fmla="*/ 91 h 116"/>
              <a:gd name="T10" fmla="*/ 39 w 125"/>
              <a:gd name="T11" fmla="*/ 92 h 116"/>
              <a:gd name="T12" fmla="*/ 39 w 125"/>
              <a:gd name="T13" fmla="*/ 92 h 116"/>
              <a:gd name="T14" fmla="*/ 21 w 125"/>
              <a:gd name="T15" fmla="*/ 116 h 116"/>
              <a:gd name="T16" fmla="*/ 30 w 125"/>
              <a:gd name="T17" fmla="*/ 116 h 116"/>
              <a:gd name="T18" fmla="*/ 66 w 125"/>
              <a:gd name="T19" fmla="*/ 95 h 116"/>
              <a:gd name="T20" fmla="*/ 124 w 125"/>
              <a:gd name="T21" fmla="*/ 49 h 116"/>
              <a:gd name="T22" fmla="*/ 65 w 125"/>
              <a:gd name="T23" fmla="*/ 1 h 116"/>
              <a:gd name="T24" fmla="*/ 82 w 125"/>
              <a:gd name="T25" fmla="*/ 77 h 116"/>
              <a:gd name="T26" fmla="*/ 52 w 125"/>
              <a:gd name="T27" fmla="*/ 85 h 116"/>
              <a:gd name="T28" fmla="*/ 70 w 125"/>
              <a:gd name="T29" fmla="*/ 56 h 116"/>
              <a:gd name="T30" fmla="*/ 68 w 125"/>
              <a:gd name="T31" fmla="*/ 56 h 116"/>
              <a:gd name="T32" fmla="*/ 41 w 125"/>
              <a:gd name="T33" fmla="*/ 83 h 116"/>
              <a:gd name="T34" fmla="*/ 32 w 125"/>
              <a:gd name="T35" fmla="*/ 78 h 116"/>
              <a:gd name="T36" fmla="*/ 35 w 125"/>
              <a:gd name="T37" fmla="*/ 29 h 116"/>
              <a:gd name="T38" fmla="*/ 75 w 125"/>
              <a:gd name="T39" fmla="*/ 19 h 116"/>
              <a:gd name="T40" fmla="*/ 99 w 125"/>
              <a:gd name="T41" fmla="*/ 16 h 116"/>
              <a:gd name="T42" fmla="*/ 82 w 125"/>
              <a:gd name="T43" fmla="*/ 7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116">
                <a:moveTo>
                  <a:pt x="65" y="1"/>
                </a:moveTo>
                <a:cubicBezTo>
                  <a:pt x="30" y="0"/>
                  <a:pt x="1" y="19"/>
                  <a:pt x="0" y="44"/>
                </a:cubicBezTo>
                <a:cubicBezTo>
                  <a:pt x="0" y="56"/>
                  <a:pt x="3" y="67"/>
                  <a:pt x="13" y="76"/>
                </a:cubicBezTo>
                <a:cubicBezTo>
                  <a:pt x="26" y="89"/>
                  <a:pt x="39" y="91"/>
                  <a:pt x="39" y="91"/>
                </a:cubicBezTo>
                <a:cubicBezTo>
                  <a:pt x="39" y="91"/>
                  <a:pt x="39" y="91"/>
                  <a:pt x="39" y="91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8" y="93"/>
                  <a:pt x="21" y="116"/>
                  <a:pt x="21" y="116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39" y="109"/>
                  <a:pt x="60" y="95"/>
                  <a:pt x="66" y="95"/>
                </a:cubicBezTo>
                <a:cubicBezTo>
                  <a:pt x="104" y="94"/>
                  <a:pt x="124" y="70"/>
                  <a:pt x="124" y="49"/>
                </a:cubicBezTo>
                <a:cubicBezTo>
                  <a:pt x="125" y="24"/>
                  <a:pt x="100" y="3"/>
                  <a:pt x="65" y="1"/>
                </a:cubicBezTo>
                <a:close/>
                <a:moveTo>
                  <a:pt x="82" y="77"/>
                </a:moveTo>
                <a:cubicBezTo>
                  <a:pt x="74" y="83"/>
                  <a:pt x="62" y="86"/>
                  <a:pt x="52" y="85"/>
                </a:cubicBezTo>
                <a:cubicBezTo>
                  <a:pt x="60" y="71"/>
                  <a:pt x="70" y="56"/>
                  <a:pt x="70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5" y="59"/>
                  <a:pt x="52" y="69"/>
                  <a:pt x="41" y="83"/>
                </a:cubicBezTo>
                <a:cubicBezTo>
                  <a:pt x="37" y="82"/>
                  <a:pt x="34" y="80"/>
                  <a:pt x="32" y="78"/>
                </a:cubicBezTo>
                <a:cubicBezTo>
                  <a:pt x="17" y="65"/>
                  <a:pt x="20" y="41"/>
                  <a:pt x="35" y="29"/>
                </a:cubicBezTo>
                <a:cubicBezTo>
                  <a:pt x="47" y="19"/>
                  <a:pt x="62" y="19"/>
                  <a:pt x="75" y="19"/>
                </a:cubicBezTo>
                <a:cubicBezTo>
                  <a:pt x="89" y="19"/>
                  <a:pt x="99" y="16"/>
                  <a:pt x="99" y="16"/>
                </a:cubicBezTo>
                <a:cubicBezTo>
                  <a:pt x="99" y="16"/>
                  <a:pt x="108" y="56"/>
                  <a:pt x="82" y="7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2" descr="C:\Essi yleiset\LUKE töitä\Powerpoint-pohjat\Esityspohja 2019\c_natural_resources_grey.png">
            <a:extLst>
              <a:ext uri="{FF2B5EF4-FFF2-40B4-BE49-F238E27FC236}">
                <a16:creationId xmlns:a16="http://schemas.microsoft.com/office/drawing/2014/main" id="{ED4145E0-5FB1-4E6B-8033-F6A549C78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222" y="4899192"/>
            <a:ext cx="2219765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91C37BDA-4496-4D16-BD3F-09DB6E6F6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9576" y="4588934"/>
            <a:ext cx="4225069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276419E9-0A50-4B67-96B5-BDAC6D8DC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3696" y="4842786"/>
            <a:ext cx="796846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A36FDA5-2F37-449A-AE32-28285D23BDA8}" type="datetime1">
              <a:rPr lang="fi-FI" smtClean="0"/>
              <a:t>15.1.2024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09138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543550" y="1238250"/>
            <a:ext cx="3240088" cy="324008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16" name="Left Arrow 1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640865" y="1221598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6"/>
          <p:cNvSpPr txBox="1">
            <a:spLocks/>
          </p:cNvSpPr>
          <p:nvPr userDrawn="1"/>
        </p:nvSpPr>
        <p:spPr>
          <a:xfrm>
            <a:off x="8421929" y="4844488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F5C6EC5-B5D7-4547-8B17-97D7B7BE1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1235191"/>
            <a:ext cx="5067223" cy="3251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2B84B325-8278-49BC-813B-063EF64A8AFF}"/>
              </a:ext>
            </a:extLst>
          </p:cNvPr>
          <p:cNvSpPr>
            <a:spLocks/>
          </p:cNvSpPr>
          <p:nvPr userDrawn="1"/>
        </p:nvSpPr>
        <p:spPr bwMode="auto">
          <a:xfrm>
            <a:off x="343996" y="4848582"/>
            <a:ext cx="100142" cy="162730"/>
          </a:xfrm>
          <a:custGeom>
            <a:avLst/>
            <a:gdLst>
              <a:gd name="T0" fmla="*/ 0 w 57"/>
              <a:gd name="T1" fmla="*/ 0 h 92"/>
              <a:gd name="T2" fmla="*/ 0 w 57"/>
              <a:gd name="T3" fmla="*/ 73 h 92"/>
              <a:gd name="T4" fmla="*/ 21 w 57"/>
              <a:gd name="T5" fmla="*/ 92 h 92"/>
              <a:gd name="T6" fmla="*/ 57 w 57"/>
              <a:gd name="T7" fmla="*/ 91 h 92"/>
              <a:gd name="T8" fmla="*/ 56 w 57"/>
              <a:gd name="T9" fmla="*/ 78 h 92"/>
              <a:gd name="T10" fmla="*/ 24 w 57"/>
              <a:gd name="T11" fmla="*/ 78 h 92"/>
              <a:gd name="T12" fmla="*/ 18 w 57"/>
              <a:gd name="T13" fmla="*/ 76 h 92"/>
              <a:gd name="T14" fmla="*/ 17 w 57"/>
              <a:gd name="T15" fmla="*/ 71 h 92"/>
              <a:gd name="T16" fmla="*/ 17 w 57"/>
              <a:gd name="T17" fmla="*/ 0 h 92"/>
              <a:gd name="T18" fmla="*/ 0 w 57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92">
                <a:moveTo>
                  <a:pt x="0" y="0"/>
                </a:moveTo>
                <a:cubicBezTo>
                  <a:pt x="0" y="73"/>
                  <a:pt x="0" y="73"/>
                  <a:pt x="0" y="73"/>
                </a:cubicBezTo>
                <a:cubicBezTo>
                  <a:pt x="0" y="86"/>
                  <a:pt x="7" y="92"/>
                  <a:pt x="21" y="92"/>
                </a:cubicBezTo>
                <a:cubicBezTo>
                  <a:pt x="36" y="92"/>
                  <a:pt x="48" y="92"/>
                  <a:pt x="57" y="91"/>
                </a:cubicBezTo>
                <a:cubicBezTo>
                  <a:pt x="56" y="78"/>
                  <a:pt x="56" y="78"/>
                  <a:pt x="56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2" y="78"/>
                  <a:pt x="19" y="78"/>
                  <a:pt x="18" y="76"/>
                </a:cubicBezTo>
                <a:cubicBezTo>
                  <a:pt x="17" y="75"/>
                  <a:pt x="17" y="73"/>
                  <a:pt x="17" y="71"/>
                </a:cubicBezTo>
                <a:cubicBezTo>
                  <a:pt x="17" y="0"/>
                  <a:pt x="17" y="0"/>
                  <a:pt x="1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289CA8BE-1205-420D-8D07-BDB84DE90939}"/>
              </a:ext>
            </a:extLst>
          </p:cNvPr>
          <p:cNvSpPr>
            <a:spLocks/>
          </p:cNvSpPr>
          <p:nvPr userDrawn="1"/>
        </p:nvSpPr>
        <p:spPr bwMode="auto">
          <a:xfrm>
            <a:off x="451501" y="4895707"/>
            <a:ext cx="105296" cy="118550"/>
          </a:xfrm>
          <a:custGeom>
            <a:avLst/>
            <a:gdLst>
              <a:gd name="T0" fmla="*/ 44 w 60"/>
              <a:gd name="T1" fmla="*/ 0 h 67"/>
              <a:gd name="T2" fmla="*/ 44 w 60"/>
              <a:gd name="T3" fmla="*/ 46 h 67"/>
              <a:gd name="T4" fmla="*/ 25 w 60"/>
              <a:gd name="T5" fmla="*/ 53 h 67"/>
              <a:gd name="T6" fmla="*/ 18 w 60"/>
              <a:gd name="T7" fmla="*/ 51 h 67"/>
              <a:gd name="T8" fmla="*/ 17 w 60"/>
              <a:gd name="T9" fmla="*/ 44 h 67"/>
              <a:gd name="T10" fmla="*/ 17 w 60"/>
              <a:gd name="T11" fmla="*/ 0 h 67"/>
              <a:gd name="T12" fmla="*/ 0 w 60"/>
              <a:gd name="T13" fmla="*/ 0 h 67"/>
              <a:gd name="T14" fmla="*/ 0 w 60"/>
              <a:gd name="T15" fmla="*/ 49 h 67"/>
              <a:gd name="T16" fmla="*/ 18 w 60"/>
              <a:gd name="T17" fmla="*/ 67 h 67"/>
              <a:gd name="T18" fmla="*/ 46 w 60"/>
              <a:gd name="T19" fmla="*/ 56 h 67"/>
              <a:gd name="T20" fmla="*/ 47 w 60"/>
              <a:gd name="T21" fmla="*/ 65 h 67"/>
              <a:gd name="T22" fmla="*/ 60 w 60"/>
              <a:gd name="T23" fmla="*/ 65 h 67"/>
              <a:gd name="T24" fmla="*/ 60 w 60"/>
              <a:gd name="T25" fmla="*/ 0 h 67"/>
              <a:gd name="T26" fmla="*/ 44 w 60"/>
              <a:gd name="T27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" h="67">
                <a:moveTo>
                  <a:pt x="44" y="0"/>
                </a:moveTo>
                <a:cubicBezTo>
                  <a:pt x="44" y="46"/>
                  <a:pt x="44" y="46"/>
                  <a:pt x="44" y="46"/>
                </a:cubicBezTo>
                <a:cubicBezTo>
                  <a:pt x="35" y="51"/>
                  <a:pt x="29" y="53"/>
                  <a:pt x="25" y="53"/>
                </a:cubicBezTo>
                <a:cubicBezTo>
                  <a:pt x="21" y="53"/>
                  <a:pt x="19" y="52"/>
                  <a:pt x="18" y="51"/>
                </a:cubicBezTo>
                <a:cubicBezTo>
                  <a:pt x="17" y="50"/>
                  <a:pt x="16" y="47"/>
                  <a:pt x="17" y="44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1"/>
                  <a:pt x="6" y="67"/>
                  <a:pt x="18" y="67"/>
                </a:cubicBezTo>
                <a:cubicBezTo>
                  <a:pt x="27" y="67"/>
                  <a:pt x="36" y="63"/>
                  <a:pt x="46" y="56"/>
                </a:cubicBezTo>
                <a:cubicBezTo>
                  <a:pt x="47" y="65"/>
                  <a:pt x="47" y="65"/>
                  <a:pt x="47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0"/>
                  <a:pt x="60" y="0"/>
                  <a:pt x="60" y="0"/>
                </a:cubicBezTo>
                <a:lnTo>
                  <a:pt x="4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E5D445C7-DDD1-41CD-AE95-A81D286181A4}"/>
              </a:ext>
            </a:extLst>
          </p:cNvPr>
          <p:cNvSpPr>
            <a:spLocks/>
          </p:cNvSpPr>
          <p:nvPr userDrawn="1"/>
        </p:nvSpPr>
        <p:spPr bwMode="auto">
          <a:xfrm>
            <a:off x="578151" y="4848582"/>
            <a:ext cx="106769" cy="162730"/>
          </a:xfrm>
          <a:custGeom>
            <a:avLst/>
            <a:gdLst>
              <a:gd name="T0" fmla="*/ 43 w 61"/>
              <a:gd name="T1" fmla="*/ 92 h 92"/>
              <a:gd name="T2" fmla="*/ 61 w 61"/>
              <a:gd name="T3" fmla="*/ 92 h 92"/>
              <a:gd name="T4" fmla="*/ 41 w 61"/>
              <a:gd name="T5" fmla="*/ 62 h 92"/>
              <a:gd name="T6" fmla="*/ 35 w 61"/>
              <a:gd name="T7" fmla="*/ 56 h 92"/>
              <a:gd name="T8" fmla="*/ 35 w 61"/>
              <a:gd name="T9" fmla="*/ 55 h 92"/>
              <a:gd name="T10" fmla="*/ 41 w 61"/>
              <a:gd name="T11" fmla="*/ 50 h 92"/>
              <a:gd name="T12" fmla="*/ 59 w 61"/>
              <a:gd name="T13" fmla="*/ 27 h 92"/>
              <a:gd name="T14" fmla="*/ 41 w 61"/>
              <a:gd name="T15" fmla="*/ 27 h 92"/>
              <a:gd name="T16" fmla="*/ 23 w 61"/>
              <a:gd name="T17" fmla="*/ 50 h 92"/>
              <a:gd name="T18" fmla="*/ 16 w 61"/>
              <a:gd name="T19" fmla="*/ 50 h 92"/>
              <a:gd name="T20" fmla="*/ 17 w 61"/>
              <a:gd name="T21" fmla="*/ 39 h 92"/>
              <a:gd name="T22" fmla="*/ 17 w 61"/>
              <a:gd name="T23" fmla="*/ 0 h 92"/>
              <a:gd name="T24" fmla="*/ 0 w 61"/>
              <a:gd name="T25" fmla="*/ 0 h 92"/>
              <a:gd name="T26" fmla="*/ 0 w 61"/>
              <a:gd name="T27" fmla="*/ 92 h 92"/>
              <a:gd name="T28" fmla="*/ 16 w 61"/>
              <a:gd name="T29" fmla="*/ 92 h 92"/>
              <a:gd name="T30" fmla="*/ 16 w 61"/>
              <a:gd name="T31" fmla="*/ 71 h 92"/>
              <a:gd name="T32" fmla="*/ 16 w 61"/>
              <a:gd name="T33" fmla="*/ 61 h 92"/>
              <a:gd name="T34" fmla="*/ 23 w 61"/>
              <a:gd name="T35" fmla="*/ 61 h 92"/>
              <a:gd name="T36" fmla="*/ 43 w 61"/>
              <a:gd name="T3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" h="92">
                <a:moveTo>
                  <a:pt x="43" y="92"/>
                </a:moveTo>
                <a:cubicBezTo>
                  <a:pt x="61" y="92"/>
                  <a:pt x="61" y="92"/>
                  <a:pt x="61" y="9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59"/>
                  <a:pt x="37" y="57"/>
                  <a:pt x="35" y="56"/>
                </a:cubicBezTo>
                <a:cubicBezTo>
                  <a:pt x="35" y="55"/>
                  <a:pt x="35" y="55"/>
                  <a:pt x="35" y="55"/>
                </a:cubicBezTo>
                <a:cubicBezTo>
                  <a:pt x="37" y="54"/>
                  <a:pt x="39" y="52"/>
                  <a:pt x="41" y="50"/>
                </a:cubicBezTo>
                <a:cubicBezTo>
                  <a:pt x="59" y="27"/>
                  <a:pt x="59" y="27"/>
                  <a:pt x="59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23" y="50"/>
                  <a:pt x="23" y="50"/>
                  <a:pt x="23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47"/>
                  <a:pt x="17" y="43"/>
                  <a:pt x="17" y="39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2"/>
                  <a:pt x="0" y="92"/>
                  <a:pt x="0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9"/>
                  <a:pt x="16" y="65"/>
                  <a:pt x="16" y="61"/>
                </a:cubicBezTo>
                <a:cubicBezTo>
                  <a:pt x="23" y="61"/>
                  <a:pt x="23" y="61"/>
                  <a:pt x="23" y="61"/>
                </a:cubicBezTo>
                <a:lnTo>
                  <a:pt x="43" y="9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6DB5534A-C019-4BB6-BB45-70F5C5E1B1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81238" y="4892761"/>
            <a:ext cx="107505" cy="121496"/>
          </a:xfrm>
          <a:custGeom>
            <a:avLst/>
            <a:gdLst>
              <a:gd name="T0" fmla="*/ 61 w 61"/>
              <a:gd name="T1" fmla="*/ 23 h 69"/>
              <a:gd name="T2" fmla="*/ 54 w 61"/>
              <a:gd name="T3" fmla="*/ 6 h 69"/>
              <a:gd name="T4" fmla="*/ 31 w 61"/>
              <a:gd name="T5" fmla="*/ 0 h 69"/>
              <a:gd name="T6" fmla="*/ 7 w 61"/>
              <a:gd name="T7" fmla="*/ 8 h 69"/>
              <a:gd name="T8" fmla="*/ 0 w 61"/>
              <a:gd name="T9" fmla="*/ 34 h 69"/>
              <a:gd name="T10" fmla="*/ 7 w 61"/>
              <a:gd name="T11" fmla="*/ 61 h 69"/>
              <a:gd name="T12" fmla="*/ 32 w 61"/>
              <a:gd name="T13" fmla="*/ 69 h 69"/>
              <a:gd name="T14" fmla="*/ 59 w 61"/>
              <a:gd name="T15" fmla="*/ 64 h 69"/>
              <a:gd name="T16" fmla="*/ 58 w 61"/>
              <a:gd name="T17" fmla="*/ 54 h 69"/>
              <a:gd name="T18" fmla="*/ 34 w 61"/>
              <a:gd name="T19" fmla="*/ 55 h 69"/>
              <a:gd name="T20" fmla="*/ 22 w 61"/>
              <a:gd name="T21" fmla="*/ 53 h 69"/>
              <a:gd name="T22" fmla="*/ 17 w 61"/>
              <a:gd name="T23" fmla="*/ 41 h 69"/>
              <a:gd name="T24" fmla="*/ 44 w 61"/>
              <a:gd name="T25" fmla="*/ 41 h 69"/>
              <a:gd name="T26" fmla="*/ 61 w 61"/>
              <a:gd name="T27" fmla="*/ 23 h 69"/>
              <a:gd name="T28" fmla="*/ 45 w 61"/>
              <a:gd name="T29" fmla="*/ 22 h 69"/>
              <a:gd name="T30" fmla="*/ 39 w 61"/>
              <a:gd name="T31" fmla="*/ 30 h 69"/>
              <a:gd name="T32" fmla="*/ 17 w 61"/>
              <a:gd name="T33" fmla="*/ 30 h 69"/>
              <a:gd name="T34" fmla="*/ 20 w 61"/>
              <a:gd name="T35" fmla="*/ 16 h 69"/>
              <a:gd name="T36" fmla="*/ 32 w 61"/>
              <a:gd name="T37" fmla="*/ 13 h 69"/>
              <a:gd name="T38" fmla="*/ 42 w 61"/>
              <a:gd name="T39" fmla="*/ 15 h 69"/>
              <a:gd name="T40" fmla="*/ 45 w 61"/>
              <a:gd name="T41" fmla="*/ 2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69">
                <a:moveTo>
                  <a:pt x="61" y="23"/>
                </a:moveTo>
                <a:cubicBezTo>
                  <a:pt x="61" y="15"/>
                  <a:pt x="59" y="9"/>
                  <a:pt x="54" y="6"/>
                </a:cubicBezTo>
                <a:cubicBezTo>
                  <a:pt x="49" y="2"/>
                  <a:pt x="42" y="0"/>
                  <a:pt x="31" y="0"/>
                </a:cubicBezTo>
                <a:cubicBezTo>
                  <a:pt x="20" y="0"/>
                  <a:pt x="12" y="3"/>
                  <a:pt x="7" y="8"/>
                </a:cubicBezTo>
                <a:cubicBezTo>
                  <a:pt x="2" y="13"/>
                  <a:pt x="0" y="22"/>
                  <a:pt x="0" y="34"/>
                </a:cubicBezTo>
                <a:cubicBezTo>
                  <a:pt x="0" y="47"/>
                  <a:pt x="2" y="55"/>
                  <a:pt x="7" y="61"/>
                </a:cubicBezTo>
                <a:cubicBezTo>
                  <a:pt x="12" y="66"/>
                  <a:pt x="21" y="69"/>
                  <a:pt x="32" y="69"/>
                </a:cubicBezTo>
                <a:cubicBezTo>
                  <a:pt x="44" y="69"/>
                  <a:pt x="53" y="67"/>
                  <a:pt x="59" y="64"/>
                </a:cubicBezTo>
                <a:cubicBezTo>
                  <a:pt x="58" y="54"/>
                  <a:pt x="58" y="54"/>
                  <a:pt x="58" y="54"/>
                </a:cubicBezTo>
                <a:cubicBezTo>
                  <a:pt x="49" y="55"/>
                  <a:pt x="41" y="55"/>
                  <a:pt x="34" y="55"/>
                </a:cubicBezTo>
                <a:cubicBezTo>
                  <a:pt x="29" y="55"/>
                  <a:pt x="24" y="54"/>
                  <a:pt x="22" y="53"/>
                </a:cubicBezTo>
                <a:cubicBezTo>
                  <a:pt x="19" y="51"/>
                  <a:pt x="18" y="47"/>
                  <a:pt x="17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55" y="41"/>
                  <a:pt x="61" y="35"/>
                  <a:pt x="61" y="23"/>
                </a:cubicBezTo>
                <a:moveTo>
                  <a:pt x="45" y="22"/>
                </a:moveTo>
                <a:cubicBezTo>
                  <a:pt x="45" y="27"/>
                  <a:pt x="43" y="30"/>
                  <a:pt x="39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3"/>
                  <a:pt x="18" y="19"/>
                  <a:pt x="20" y="16"/>
                </a:cubicBezTo>
                <a:cubicBezTo>
                  <a:pt x="22" y="14"/>
                  <a:pt x="26" y="13"/>
                  <a:pt x="32" y="13"/>
                </a:cubicBezTo>
                <a:cubicBezTo>
                  <a:pt x="37" y="13"/>
                  <a:pt x="40" y="13"/>
                  <a:pt x="42" y="15"/>
                </a:cubicBezTo>
                <a:cubicBezTo>
                  <a:pt x="44" y="16"/>
                  <a:pt x="45" y="19"/>
                  <a:pt x="45" y="22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07D5C813-1026-4428-BA08-2526BC19318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3803" y="4677016"/>
            <a:ext cx="219428" cy="204701"/>
          </a:xfrm>
          <a:custGeom>
            <a:avLst/>
            <a:gdLst>
              <a:gd name="T0" fmla="*/ 65 w 125"/>
              <a:gd name="T1" fmla="*/ 1 h 116"/>
              <a:gd name="T2" fmla="*/ 0 w 125"/>
              <a:gd name="T3" fmla="*/ 44 h 116"/>
              <a:gd name="T4" fmla="*/ 13 w 125"/>
              <a:gd name="T5" fmla="*/ 76 h 116"/>
              <a:gd name="T6" fmla="*/ 39 w 125"/>
              <a:gd name="T7" fmla="*/ 91 h 116"/>
              <a:gd name="T8" fmla="*/ 39 w 125"/>
              <a:gd name="T9" fmla="*/ 91 h 116"/>
              <a:gd name="T10" fmla="*/ 39 w 125"/>
              <a:gd name="T11" fmla="*/ 92 h 116"/>
              <a:gd name="T12" fmla="*/ 39 w 125"/>
              <a:gd name="T13" fmla="*/ 92 h 116"/>
              <a:gd name="T14" fmla="*/ 21 w 125"/>
              <a:gd name="T15" fmla="*/ 116 h 116"/>
              <a:gd name="T16" fmla="*/ 30 w 125"/>
              <a:gd name="T17" fmla="*/ 116 h 116"/>
              <a:gd name="T18" fmla="*/ 66 w 125"/>
              <a:gd name="T19" fmla="*/ 95 h 116"/>
              <a:gd name="T20" fmla="*/ 124 w 125"/>
              <a:gd name="T21" fmla="*/ 49 h 116"/>
              <a:gd name="T22" fmla="*/ 65 w 125"/>
              <a:gd name="T23" fmla="*/ 1 h 116"/>
              <a:gd name="T24" fmla="*/ 82 w 125"/>
              <a:gd name="T25" fmla="*/ 77 h 116"/>
              <a:gd name="T26" fmla="*/ 52 w 125"/>
              <a:gd name="T27" fmla="*/ 85 h 116"/>
              <a:gd name="T28" fmla="*/ 70 w 125"/>
              <a:gd name="T29" fmla="*/ 56 h 116"/>
              <a:gd name="T30" fmla="*/ 68 w 125"/>
              <a:gd name="T31" fmla="*/ 56 h 116"/>
              <a:gd name="T32" fmla="*/ 41 w 125"/>
              <a:gd name="T33" fmla="*/ 83 h 116"/>
              <a:gd name="T34" fmla="*/ 32 w 125"/>
              <a:gd name="T35" fmla="*/ 78 h 116"/>
              <a:gd name="T36" fmla="*/ 35 w 125"/>
              <a:gd name="T37" fmla="*/ 29 h 116"/>
              <a:gd name="T38" fmla="*/ 75 w 125"/>
              <a:gd name="T39" fmla="*/ 19 h 116"/>
              <a:gd name="T40" fmla="*/ 99 w 125"/>
              <a:gd name="T41" fmla="*/ 16 h 116"/>
              <a:gd name="T42" fmla="*/ 82 w 125"/>
              <a:gd name="T43" fmla="*/ 7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116">
                <a:moveTo>
                  <a:pt x="65" y="1"/>
                </a:moveTo>
                <a:cubicBezTo>
                  <a:pt x="30" y="0"/>
                  <a:pt x="1" y="19"/>
                  <a:pt x="0" y="44"/>
                </a:cubicBezTo>
                <a:cubicBezTo>
                  <a:pt x="0" y="56"/>
                  <a:pt x="3" y="67"/>
                  <a:pt x="13" y="76"/>
                </a:cubicBezTo>
                <a:cubicBezTo>
                  <a:pt x="26" y="89"/>
                  <a:pt x="39" y="91"/>
                  <a:pt x="39" y="91"/>
                </a:cubicBezTo>
                <a:cubicBezTo>
                  <a:pt x="39" y="91"/>
                  <a:pt x="39" y="91"/>
                  <a:pt x="39" y="91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8" y="93"/>
                  <a:pt x="21" y="116"/>
                  <a:pt x="21" y="116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39" y="109"/>
                  <a:pt x="60" y="95"/>
                  <a:pt x="66" y="95"/>
                </a:cubicBezTo>
                <a:cubicBezTo>
                  <a:pt x="104" y="94"/>
                  <a:pt x="124" y="70"/>
                  <a:pt x="124" y="49"/>
                </a:cubicBezTo>
                <a:cubicBezTo>
                  <a:pt x="125" y="24"/>
                  <a:pt x="100" y="3"/>
                  <a:pt x="65" y="1"/>
                </a:cubicBezTo>
                <a:close/>
                <a:moveTo>
                  <a:pt x="82" y="77"/>
                </a:moveTo>
                <a:cubicBezTo>
                  <a:pt x="74" y="83"/>
                  <a:pt x="62" y="86"/>
                  <a:pt x="52" y="85"/>
                </a:cubicBezTo>
                <a:cubicBezTo>
                  <a:pt x="60" y="71"/>
                  <a:pt x="70" y="56"/>
                  <a:pt x="70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5" y="59"/>
                  <a:pt x="52" y="69"/>
                  <a:pt x="41" y="83"/>
                </a:cubicBezTo>
                <a:cubicBezTo>
                  <a:pt x="37" y="82"/>
                  <a:pt x="34" y="80"/>
                  <a:pt x="32" y="78"/>
                </a:cubicBezTo>
                <a:cubicBezTo>
                  <a:pt x="17" y="65"/>
                  <a:pt x="20" y="41"/>
                  <a:pt x="35" y="29"/>
                </a:cubicBezTo>
                <a:cubicBezTo>
                  <a:pt x="47" y="19"/>
                  <a:pt x="62" y="19"/>
                  <a:pt x="75" y="19"/>
                </a:cubicBezTo>
                <a:cubicBezTo>
                  <a:pt x="89" y="19"/>
                  <a:pt x="99" y="16"/>
                  <a:pt x="99" y="16"/>
                </a:cubicBezTo>
                <a:cubicBezTo>
                  <a:pt x="99" y="16"/>
                  <a:pt x="108" y="56"/>
                  <a:pt x="82" y="7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2" descr="C:\Essi yleiset\LUKE töitä\Powerpoint-pohjat\Esityspohja 2019\c_natural_resources_grey.png">
            <a:extLst>
              <a:ext uri="{FF2B5EF4-FFF2-40B4-BE49-F238E27FC236}">
                <a16:creationId xmlns:a16="http://schemas.microsoft.com/office/drawing/2014/main" id="{8121B7A2-DC37-47E4-9916-BF387E9059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222" y="4899192"/>
            <a:ext cx="2219765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7A5FC964-7012-4968-AB13-6E70D97A9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9576" y="4588934"/>
            <a:ext cx="4225069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88BE7B1E-836F-4EDC-8941-47A883001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3696" y="4842786"/>
            <a:ext cx="796846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CAF2544-AAAF-412A-8714-DCDC2A545E31}" type="datetime1">
              <a:rPr lang="fi-FI" smtClean="0"/>
              <a:t>15.1.2024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3608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one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2"/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3D03A3F-4A20-4FFB-AB9E-62CFAF9E4B1F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7A15E5D-37EF-4FF5-8F4A-821873FE0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1219201"/>
            <a:ext cx="8447313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437873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wo colum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D3A324-0835-40A2-9BF2-BFA7E78FE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4" y="1219201"/>
            <a:ext cx="4153807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31882D2-F634-4FE0-B22F-5A713B59E4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851" y="1219199"/>
            <a:ext cx="4153806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37FDA60-5773-43B0-A0E8-7CC36B379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503C44F-1B26-43CB-9162-D126DECD849D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BA68DC4-BACE-4970-AA46-FC6458211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7304669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2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eft Arrow 24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9640865" y="1221598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E73BBC0-36CA-46D3-A30F-BA4D9FDED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3" y="1219201"/>
            <a:ext cx="5060784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C7790F0-D1C3-48B3-86B7-3D0FA04B1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472BE11-2879-48D7-8816-7A63DE3D7EC9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E0FDE84-7857-4B9C-B7BB-999FB33DD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012615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one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ADEE64-515D-46BD-AC02-17642EA8E2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1219201"/>
            <a:ext cx="8447313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37BBFA71-D8A5-43BB-954F-5C4178085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F72EDE4-3EF3-44D5-A839-3E85217BDCCF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73E08BA-11DD-4584-BF60-992A7893C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11923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wo colum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FFAAAE-35B6-407A-AF4A-F6F6567DFB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4" y="1219201"/>
            <a:ext cx="4153807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CB02411-2908-4405-B94C-E8E19FD0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851" y="1219199"/>
            <a:ext cx="4153806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7D66743A-F538-4EFE-BCB1-AB662C69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C0EF542-4860-4D3D-9026-C15045E1A971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CC71654-ED18-405E-9FF2-8381592A0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1428170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555657" y="1238249"/>
            <a:ext cx="3240000" cy="324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9315450" y="1248188"/>
            <a:ext cx="287866" cy="186267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9640865" y="1221598"/>
            <a:ext cx="14557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1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100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1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60156EC-B680-4E7A-AA21-F6B15E0824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3" y="1219201"/>
            <a:ext cx="5060784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376DBE9F-A106-41AA-B920-8E5BBDE9A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130FBB-501D-4C8D-BE4D-7BE736FA6E33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0AC26E8-30F1-4084-8F3A-DD20FEF5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902206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8D1BC-AC95-422B-A23D-094E8F958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1219201"/>
            <a:ext cx="8447313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B7E9180-6EA1-4DA6-829B-CC9B61391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668137C-5F01-4E62-8828-8D0E50BB2A04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FC82319-F6A9-4DAA-B5D4-1E70B1D29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640799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344" y="206375"/>
            <a:ext cx="8447314" cy="85725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421929" y="4837467"/>
            <a:ext cx="447675" cy="2047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00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72877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E8C91F7-685F-491B-9736-C3274165C8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344" y="1219201"/>
            <a:ext cx="4153807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430A769-8131-44F2-B15B-4FBA2B1BA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851" y="1219199"/>
            <a:ext cx="4153806" cy="3267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31" indent="-285743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2" indent="-228594">
              <a:buFont typeface="Segoe UI" panose="020B0502040204020203" pitchFamily="34" charset="0"/>
              <a:buChar char="‒"/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>
              <a:buFont typeface="Segoe UI" panose="020B0502040204020203" pitchFamily="34" charset="0"/>
              <a:buChar char="‐"/>
              <a:defRPr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A997591-97C1-418B-8E5F-F4EED5B96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04387" y="4850160"/>
            <a:ext cx="826155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4B2D2F6-B771-4467-BB9F-84084A3FB435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5681AA6-25B2-4C99-8EC5-2DFADF828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3432" y="4596308"/>
            <a:ext cx="4218618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7499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slideLayout" Target="../slideLayouts/slideLayout85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35.xml"/><Relationship Id="rId28" Type="http://schemas.openxmlformats.org/officeDocument/2006/relationships/theme" Target="../theme/theme9.x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34.xml"/><Relationship Id="rId27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20" y="231548"/>
            <a:ext cx="1112400" cy="997452"/>
          </a:xfrm>
          <a:prstGeom prst="rect">
            <a:avLst/>
          </a:prstGeom>
        </p:spPr>
      </p:pic>
      <p:sp>
        <p:nvSpPr>
          <p:cNvPr id="9" name="Freeform 9"/>
          <p:cNvSpPr>
            <a:spLocks noEditPoints="1"/>
          </p:cNvSpPr>
          <p:nvPr/>
        </p:nvSpPr>
        <p:spPr bwMode="auto">
          <a:xfrm>
            <a:off x="6154967" y="-2639610"/>
            <a:ext cx="8458411" cy="7798876"/>
          </a:xfrm>
          <a:custGeom>
            <a:avLst/>
            <a:gdLst>
              <a:gd name="T0" fmla="*/ 1474 w 3514"/>
              <a:gd name="T1" fmla="*/ 12 h 3240"/>
              <a:gd name="T2" fmla="*/ 978 w 3514"/>
              <a:gd name="T3" fmla="*/ 122 h 3240"/>
              <a:gd name="T4" fmla="*/ 560 w 3514"/>
              <a:gd name="T5" fmla="*/ 327 h 3240"/>
              <a:gd name="T6" fmla="*/ 262 w 3514"/>
              <a:gd name="T7" fmla="*/ 586 h 3240"/>
              <a:gd name="T8" fmla="*/ 143 w 3514"/>
              <a:gd name="T9" fmla="*/ 750 h 3240"/>
              <a:gd name="T10" fmla="*/ 57 w 3514"/>
              <a:gd name="T11" fmla="*/ 930 h 3240"/>
              <a:gd name="T12" fmla="*/ 9 w 3514"/>
              <a:gd name="T13" fmla="*/ 1121 h 3240"/>
              <a:gd name="T14" fmla="*/ 2 w 3514"/>
              <a:gd name="T15" fmla="*/ 1341 h 3240"/>
              <a:gd name="T16" fmla="*/ 76 w 3514"/>
              <a:gd name="T17" fmla="*/ 1698 h 3240"/>
              <a:gd name="T18" fmla="*/ 231 w 3514"/>
              <a:gd name="T19" fmla="*/ 1977 h 3240"/>
              <a:gd name="T20" fmla="*/ 369 w 3514"/>
              <a:gd name="T21" fmla="*/ 2130 h 3240"/>
              <a:gd name="T22" fmla="*/ 541 w 3514"/>
              <a:gd name="T23" fmla="*/ 2273 h 3240"/>
              <a:gd name="T24" fmla="*/ 876 w 3514"/>
              <a:gd name="T25" fmla="*/ 2473 h 3240"/>
              <a:gd name="T26" fmla="*/ 1105 w 3514"/>
              <a:gd name="T27" fmla="*/ 2555 h 3240"/>
              <a:gd name="T28" fmla="*/ 1108 w 3514"/>
              <a:gd name="T29" fmla="*/ 2559 h 3240"/>
              <a:gd name="T30" fmla="*/ 905 w 3514"/>
              <a:gd name="T31" fmla="*/ 3201 h 3240"/>
              <a:gd name="T32" fmla="*/ 1311 w 3514"/>
              <a:gd name="T33" fmla="*/ 2921 h 3240"/>
              <a:gd name="T34" fmla="*/ 1728 w 3514"/>
              <a:gd name="T35" fmla="*/ 2691 h 3240"/>
              <a:gd name="T36" fmla="*/ 1857 w 3514"/>
              <a:gd name="T37" fmla="*/ 2651 h 3240"/>
              <a:gd name="T38" fmla="*/ 2147 w 3514"/>
              <a:gd name="T39" fmla="*/ 2626 h 3240"/>
              <a:gd name="T40" fmla="*/ 2409 w 3514"/>
              <a:gd name="T41" fmla="*/ 2570 h 3240"/>
              <a:gd name="T42" fmla="*/ 2851 w 3514"/>
              <a:gd name="T43" fmla="*/ 2383 h 3240"/>
              <a:gd name="T44" fmla="*/ 3179 w 3514"/>
              <a:gd name="T45" fmla="*/ 2118 h 3240"/>
              <a:gd name="T46" fmla="*/ 3396 w 3514"/>
              <a:gd name="T47" fmla="*/ 1804 h 3240"/>
              <a:gd name="T48" fmla="*/ 3503 w 3514"/>
              <a:gd name="T49" fmla="*/ 1474 h 3240"/>
              <a:gd name="T50" fmla="*/ 3512 w 3514"/>
              <a:gd name="T51" fmla="*/ 1267 h 3240"/>
              <a:gd name="T52" fmla="*/ 3483 w 3514"/>
              <a:gd name="T53" fmla="*/ 1073 h 3240"/>
              <a:gd name="T54" fmla="*/ 3416 w 3514"/>
              <a:gd name="T55" fmla="*/ 887 h 3240"/>
              <a:gd name="T56" fmla="*/ 3297 w 3514"/>
              <a:gd name="T57" fmla="*/ 685 h 3240"/>
              <a:gd name="T58" fmla="*/ 2995 w 3514"/>
              <a:gd name="T59" fmla="*/ 386 h 3240"/>
              <a:gd name="T60" fmla="*/ 2590 w 3514"/>
              <a:gd name="T61" fmla="*/ 161 h 3240"/>
              <a:gd name="T62" fmla="*/ 2102 w 3514"/>
              <a:gd name="T63" fmla="*/ 28 h 3240"/>
              <a:gd name="T64" fmla="*/ 2308 w 3514"/>
              <a:gd name="T65" fmla="*/ 2149 h 3240"/>
              <a:gd name="T66" fmla="*/ 2021 w 3514"/>
              <a:gd name="T67" fmla="*/ 2310 h 3240"/>
              <a:gd name="T68" fmla="*/ 1686 w 3514"/>
              <a:gd name="T69" fmla="*/ 2381 h 3240"/>
              <a:gd name="T70" fmla="*/ 1500 w 3514"/>
              <a:gd name="T71" fmla="*/ 2307 h 3240"/>
              <a:gd name="T72" fmla="*/ 1914 w 3514"/>
              <a:gd name="T73" fmla="*/ 1629 h 3240"/>
              <a:gd name="T74" fmla="*/ 1724 w 3514"/>
              <a:gd name="T75" fmla="*/ 1721 h 3240"/>
              <a:gd name="T76" fmla="*/ 1389 w 3514"/>
              <a:gd name="T77" fmla="*/ 2035 h 3240"/>
              <a:gd name="T78" fmla="*/ 1107 w 3514"/>
              <a:gd name="T79" fmla="*/ 2302 h 3240"/>
              <a:gd name="T80" fmla="*/ 922 w 3514"/>
              <a:gd name="T81" fmla="*/ 2195 h 3240"/>
              <a:gd name="T82" fmla="*/ 763 w 3514"/>
              <a:gd name="T83" fmla="*/ 2023 h 3240"/>
              <a:gd name="T84" fmla="*/ 645 w 3514"/>
              <a:gd name="T85" fmla="*/ 1760 h 3240"/>
              <a:gd name="T86" fmla="*/ 622 w 3514"/>
              <a:gd name="T87" fmla="*/ 1473 h 3240"/>
              <a:gd name="T88" fmla="*/ 688 w 3514"/>
              <a:gd name="T89" fmla="*/ 1187 h 3240"/>
              <a:gd name="T90" fmla="*/ 840 w 3514"/>
              <a:gd name="T91" fmla="*/ 929 h 3240"/>
              <a:gd name="T92" fmla="*/ 1018 w 3514"/>
              <a:gd name="T93" fmla="*/ 758 h 3240"/>
              <a:gd name="T94" fmla="*/ 1223 w 3514"/>
              <a:gd name="T95" fmla="*/ 639 h 3240"/>
              <a:gd name="T96" fmla="*/ 1437 w 3514"/>
              <a:gd name="T97" fmla="*/ 567 h 3240"/>
              <a:gd name="T98" fmla="*/ 1840 w 3514"/>
              <a:gd name="T99" fmla="*/ 518 h 3240"/>
              <a:gd name="T100" fmla="*/ 2263 w 3514"/>
              <a:gd name="T101" fmla="*/ 507 h 3240"/>
              <a:gd name="T102" fmla="*/ 2604 w 3514"/>
              <a:gd name="T103" fmla="*/ 460 h 3240"/>
              <a:gd name="T104" fmla="*/ 2804 w 3514"/>
              <a:gd name="T105" fmla="*/ 460 h 3240"/>
              <a:gd name="T106" fmla="*/ 2834 w 3514"/>
              <a:gd name="T107" fmla="*/ 800 h 3240"/>
              <a:gd name="T108" fmla="*/ 2810 w 3514"/>
              <a:gd name="T109" fmla="*/ 1189 h 3240"/>
              <a:gd name="T110" fmla="*/ 2708 w 3514"/>
              <a:gd name="T111" fmla="*/ 1584 h 3240"/>
              <a:gd name="T112" fmla="*/ 2606 w 3514"/>
              <a:gd name="T113" fmla="*/ 1797 h 3240"/>
              <a:gd name="T114" fmla="*/ 2463 w 3514"/>
              <a:gd name="T115" fmla="*/ 1997 h 3240"/>
              <a:gd name="T116" fmla="*/ 2308 w 3514"/>
              <a:gd name="T117" fmla="*/ 2149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4" h="3240">
                <a:moveTo>
                  <a:pt x="1834" y="2"/>
                </a:moveTo>
                <a:lnTo>
                  <a:pt x="1834" y="2"/>
                </a:lnTo>
                <a:lnTo>
                  <a:pt x="1742" y="0"/>
                </a:lnTo>
                <a:lnTo>
                  <a:pt x="1651" y="0"/>
                </a:lnTo>
                <a:lnTo>
                  <a:pt x="1562" y="5"/>
                </a:lnTo>
                <a:lnTo>
                  <a:pt x="1474" y="12"/>
                </a:lnTo>
                <a:lnTo>
                  <a:pt x="1387" y="23"/>
                </a:lnTo>
                <a:lnTo>
                  <a:pt x="1302" y="37"/>
                </a:lnTo>
                <a:lnTo>
                  <a:pt x="1218" y="54"/>
                </a:lnTo>
                <a:lnTo>
                  <a:pt x="1136" y="74"/>
                </a:lnTo>
                <a:lnTo>
                  <a:pt x="1057" y="98"/>
                </a:lnTo>
                <a:lnTo>
                  <a:pt x="978" y="122"/>
                </a:lnTo>
                <a:lnTo>
                  <a:pt x="902" y="150"/>
                </a:lnTo>
                <a:lnTo>
                  <a:pt x="829" y="181"/>
                </a:lnTo>
                <a:lnTo>
                  <a:pt x="758" y="214"/>
                </a:lnTo>
                <a:lnTo>
                  <a:pt x="690" y="250"/>
                </a:lnTo>
                <a:lnTo>
                  <a:pt x="623" y="288"/>
                </a:lnTo>
                <a:lnTo>
                  <a:pt x="560" y="327"/>
                </a:lnTo>
                <a:lnTo>
                  <a:pt x="499" y="371"/>
                </a:lnTo>
                <a:lnTo>
                  <a:pt x="440" y="415"/>
                </a:lnTo>
                <a:lnTo>
                  <a:pt x="386" y="462"/>
                </a:lnTo>
                <a:lnTo>
                  <a:pt x="333" y="510"/>
                </a:lnTo>
                <a:lnTo>
                  <a:pt x="285" y="561"/>
                </a:lnTo>
                <a:lnTo>
                  <a:pt x="262" y="586"/>
                </a:lnTo>
                <a:lnTo>
                  <a:pt x="240" y="612"/>
                </a:lnTo>
                <a:lnTo>
                  <a:pt x="219" y="640"/>
                </a:lnTo>
                <a:lnTo>
                  <a:pt x="198" y="667"/>
                </a:lnTo>
                <a:lnTo>
                  <a:pt x="180" y="695"/>
                </a:lnTo>
                <a:lnTo>
                  <a:pt x="161" y="722"/>
                </a:lnTo>
                <a:lnTo>
                  <a:pt x="143" y="750"/>
                </a:lnTo>
                <a:lnTo>
                  <a:pt x="127" y="780"/>
                </a:lnTo>
                <a:lnTo>
                  <a:pt x="110" y="809"/>
                </a:lnTo>
                <a:lnTo>
                  <a:pt x="96" y="839"/>
                </a:lnTo>
                <a:lnTo>
                  <a:pt x="82" y="868"/>
                </a:lnTo>
                <a:lnTo>
                  <a:pt x="70" y="899"/>
                </a:lnTo>
                <a:lnTo>
                  <a:pt x="57" y="930"/>
                </a:lnTo>
                <a:lnTo>
                  <a:pt x="47" y="961"/>
                </a:lnTo>
                <a:lnTo>
                  <a:pt x="37" y="992"/>
                </a:lnTo>
                <a:lnTo>
                  <a:pt x="29" y="1023"/>
                </a:lnTo>
                <a:lnTo>
                  <a:pt x="22" y="1056"/>
                </a:lnTo>
                <a:lnTo>
                  <a:pt x="16" y="1088"/>
                </a:lnTo>
                <a:lnTo>
                  <a:pt x="9" y="1121"/>
                </a:lnTo>
                <a:lnTo>
                  <a:pt x="6" y="1153"/>
                </a:lnTo>
                <a:lnTo>
                  <a:pt x="3" y="1186"/>
                </a:lnTo>
                <a:lnTo>
                  <a:pt x="0" y="1220"/>
                </a:lnTo>
                <a:lnTo>
                  <a:pt x="0" y="1220"/>
                </a:lnTo>
                <a:lnTo>
                  <a:pt x="0" y="1280"/>
                </a:lnTo>
                <a:lnTo>
                  <a:pt x="2" y="1341"/>
                </a:lnTo>
                <a:lnTo>
                  <a:pt x="6" y="1401"/>
                </a:lnTo>
                <a:lnTo>
                  <a:pt x="14" y="1462"/>
                </a:lnTo>
                <a:lnTo>
                  <a:pt x="25" y="1521"/>
                </a:lnTo>
                <a:lnTo>
                  <a:pt x="39" y="1581"/>
                </a:lnTo>
                <a:lnTo>
                  <a:pt x="56" y="1640"/>
                </a:lnTo>
                <a:lnTo>
                  <a:pt x="76" y="1698"/>
                </a:lnTo>
                <a:lnTo>
                  <a:pt x="101" y="1756"/>
                </a:lnTo>
                <a:lnTo>
                  <a:pt x="127" y="1812"/>
                </a:lnTo>
                <a:lnTo>
                  <a:pt x="158" y="1868"/>
                </a:lnTo>
                <a:lnTo>
                  <a:pt x="192" y="1922"/>
                </a:lnTo>
                <a:lnTo>
                  <a:pt x="212" y="1950"/>
                </a:lnTo>
                <a:lnTo>
                  <a:pt x="231" y="1977"/>
                </a:lnTo>
                <a:lnTo>
                  <a:pt x="251" y="2003"/>
                </a:lnTo>
                <a:lnTo>
                  <a:pt x="273" y="2029"/>
                </a:lnTo>
                <a:lnTo>
                  <a:pt x="296" y="2054"/>
                </a:lnTo>
                <a:lnTo>
                  <a:pt x="319" y="2080"/>
                </a:lnTo>
                <a:lnTo>
                  <a:pt x="344" y="2105"/>
                </a:lnTo>
                <a:lnTo>
                  <a:pt x="369" y="2130"/>
                </a:lnTo>
                <a:lnTo>
                  <a:pt x="369" y="2130"/>
                </a:lnTo>
                <a:lnTo>
                  <a:pt x="403" y="2161"/>
                </a:lnTo>
                <a:lnTo>
                  <a:pt x="439" y="2190"/>
                </a:lnTo>
                <a:lnTo>
                  <a:pt x="473" y="2220"/>
                </a:lnTo>
                <a:lnTo>
                  <a:pt x="507" y="2246"/>
                </a:lnTo>
                <a:lnTo>
                  <a:pt x="541" y="2273"/>
                </a:lnTo>
                <a:lnTo>
                  <a:pt x="574" y="2297"/>
                </a:lnTo>
                <a:lnTo>
                  <a:pt x="639" y="2342"/>
                </a:lnTo>
                <a:lnTo>
                  <a:pt x="702" y="2381"/>
                </a:lnTo>
                <a:lnTo>
                  <a:pt x="764" y="2415"/>
                </a:lnTo>
                <a:lnTo>
                  <a:pt x="822" y="2446"/>
                </a:lnTo>
                <a:lnTo>
                  <a:pt x="876" y="2473"/>
                </a:lnTo>
                <a:lnTo>
                  <a:pt x="925" y="2494"/>
                </a:lnTo>
                <a:lnTo>
                  <a:pt x="969" y="2511"/>
                </a:lnTo>
                <a:lnTo>
                  <a:pt x="1009" y="2527"/>
                </a:lnTo>
                <a:lnTo>
                  <a:pt x="1042" y="2538"/>
                </a:lnTo>
                <a:lnTo>
                  <a:pt x="1088" y="2552"/>
                </a:lnTo>
                <a:lnTo>
                  <a:pt x="1105" y="2555"/>
                </a:lnTo>
                <a:lnTo>
                  <a:pt x="1105" y="2555"/>
                </a:lnTo>
                <a:lnTo>
                  <a:pt x="1108" y="2556"/>
                </a:lnTo>
                <a:lnTo>
                  <a:pt x="1108" y="2558"/>
                </a:lnTo>
                <a:lnTo>
                  <a:pt x="1108" y="2558"/>
                </a:lnTo>
                <a:lnTo>
                  <a:pt x="1108" y="2559"/>
                </a:lnTo>
                <a:lnTo>
                  <a:pt x="1108" y="2559"/>
                </a:lnTo>
                <a:lnTo>
                  <a:pt x="1107" y="2561"/>
                </a:lnTo>
                <a:lnTo>
                  <a:pt x="1107" y="2561"/>
                </a:lnTo>
                <a:lnTo>
                  <a:pt x="586" y="3240"/>
                </a:lnTo>
                <a:lnTo>
                  <a:pt x="857" y="3240"/>
                </a:lnTo>
                <a:lnTo>
                  <a:pt x="857" y="3240"/>
                </a:lnTo>
                <a:lnTo>
                  <a:pt x="905" y="3201"/>
                </a:lnTo>
                <a:lnTo>
                  <a:pt x="961" y="3159"/>
                </a:lnTo>
                <a:lnTo>
                  <a:pt x="1023" y="3114"/>
                </a:lnTo>
                <a:lnTo>
                  <a:pt x="1091" y="3066"/>
                </a:lnTo>
                <a:lnTo>
                  <a:pt x="1163" y="3018"/>
                </a:lnTo>
                <a:lnTo>
                  <a:pt x="1237" y="2969"/>
                </a:lnTo>
                <a:lnTo>
                  <a:pt x="1311" y="2921"/>
                </a:lnTo>
                <a:lnTo>
                  <a:pt x="1387" y="2874"/>
                </a:lnTo>
                <a:lnTo>
                  <a:pt x="1463" y="2829"/>
                </a:lnTo>
                <a:lnTo>
                  <a:pt x="1536" y="2789"/>
                </a:lnTo>
                <a:lnTo>
                  <a:pt x="1606" y="2750"/>
                </a:lnTo>
                <a:lnTo>
                  <a:pt x="1669" y="2718"/>
                </a:lnTo>
                <a:lnTo>
                  <a:pt x="1728" y="2691"/>
                </a:lnTo>
                <a:lnTo>
                  <a:pt x="1781" y="2670"/>
                </a:lnTo>
                <a:lnTo>
                  <a:pt x="1803" y="2662"/>
                </a:lnTo>
                <a:lnTo>
                  <a:pt x="1824" y="2657"/>
                </a:lnTo>
                <a:lnTo>
                  <a:pt x="1841" y="2652"/>
                </a:lnTo>
                <a:lnTo>
                  <a:pt x="1857" y="2651"/>
                </a:lnTo>
                <a:lnTo>
                  <a:pt x="1857" y="2651"/>
                </a:lnTo>
                <a:lnTo>
                  <a:pt x="1908" y="2649"/>
                </a:lnTo>
                <a:lnTo>
                  <a:pt x="1958" y="2646"/>
                </a:lnTo>
                <a:lnTo>
                  <a:pt x="2006" y="2643"/>
                </a:lnTo>
                <a:lnTo>
                  <a:pt x="2054" y="2639"/>
                </a:lnTo>
                <a:lnTo>
                  <a:pt x="2100" y="2632"/>
                </a:lnTo>
                <a:lnTo>
                  <a:pt x="2147" y="2626"/>
                </a:lnTo>
                <a:lnTo>
                  <a:pt x="2193" y="2618"/>
                </a:lnTo>
                <a:lnTo>
                  <a:pt x="2238" y="2611"/>
                </a:lnTo>
                <a:lnTo>
                  <a:pt x="2282" y="2601"/>
                </a:lnTo>
                <a:lnTo>
                  <a:pt x="2325" y="2592"/>
                </a:lnTo>
                <a:lnTo>
                  <a:pt x="2369" y="2581"/>
                </a:lnTo>
                <a:lnTo>
                  <a:pt x="2409" y="2570"/>
                </a:lnTo>
                <a:lnTo>
                  <a:pt x="2491" y="2545"/>
                </a:lnTo>
                <a:lnTo>
                  <a:pt x="2568" y="2518"/>
                </a:lnTo>
                <a:lnTo>
                  <a:pt x="2644" y="2488"/>
                </a:lnTo>
                <a:lnTo>
                  <a:pt x="2716" y="2454"/>
                </a:lnTo>
                <a:lnTo>
                  <a:pt x="2784" y="2420"/>
                </a:lnTo>
                <a:lnTo>
                  <a:pt x="2851" y="2383"/>
                </a:lnTo>
                <a:lnTo>
                  <a:pt x="2913" y="2342"/>
                </a:lnTo>
                <a:lnTo>
                  <a:pt x="2971" y="2301"/>
                </a:lnTo>
                <a:lnTo>
                  <a:pt x="3029" y="2257"/>
                </a:lnTo>
                <a:lnTo>
                  <a:pt x="3082" y="2212"/>
                </a:lnTo>
                <a:lnTo>
                  <a:pt x="3133" y="2166"/>
                </a:lnTo>
                <a:lnTo>
                  <a:pt x="3179" y="2118"/>
                </a:lnTo>
                <a:lnTo>
                  <a:pt x="3223" y="2068"/>
                </a:lnTo>
                <a:lnTo>
                  <a:pt x="3264" y="2017"/>
                </a:lnTo>
                <a:lnTo>
                  <a:pt x="3302" y="1964"/>
                </a:lnTo>
                <a:lnTo>
                  <a:pt x="3337" y="1911"/>
                </a:lnTo>
                <a:lnTo>
                  <a:pt x="3368" y="1859"/>
                </a:lnTo>
                <a:lnTo>
                  <a:pt x="3396" y="1804"/>
                </a:lnTo>
                <a:lnTo>
                  <a:pt x="3423" y="1750"/>
                </a:lnTo>
                <a:lnTo>
                  <a:pt x="3444" y="1694"/>
                </a:lnTo>
                <a:lnTo>
                  <a:pt x="3464" y="1640"/>
                </a:lnTo>
                <a:lnTo>
                  <a:pt x="3480" y="1584"/>
                </a:lnTo>
                <a:lnTo>
                  <a:pt x="3492" y="1530"/>
                </a:lnTo>
                <a:lnTo>
                  <a:pt x="3503" y="1474"/>
                </a:lnTo>
                <a:lnTo>
                  <a:pt x="3509" y="1420"/>
                </a:lnTo>
                <a:lnTo>
                  <a:pt x="3514" y="1366"/>
                </a:lnTo>
                <a:lnTo>
                  <a:pt x="3514" y="1366"/>
                </a:lnTo>
                <a:lnTo>
                  <a:pt x="3514" y="1333"/>
                </a:lnTo>
                <a:lnTo>
                  <a:pt x="3514" y="1299"/>
                </a:lnTo>
                <a:lnTo>
                  <a:pt x="3512" y="1267"/>
                </a:lnTo>
                <a:lnTo>
                  <a:pt x="3511" y="1234"/>
                </a:lnTo>
                <a:lnTo>
                  <a:pt x="3508" y="1201"/>
                </a:lnTo>
                <a:lnTo>
                  <a:pt x="3503" y="1169"/>
                </a:lnTo>
                <a:lnTo>
                  <a:pt x="3497" y="1136"/>
                </a:lnTo>
                <a:lnTo>
                  <a:pt x="3491" y="1104"/>
                </a:lnTo>
                <a:lnTo>
                  <a:pt x="3483" y="1073"/>
                </a:lnTo>
                <a:lnTo>
                  <a:pt x="3474" y="1040"/>
                </a:lnTo>
                <a:lnTo>
                  <a:pt x="3464" y="1009"/>
                </a:lnTo>
                <a:lnTo>
                  <a:pt x="3454" y="978"/>
                </a:lnTo>
                <a:lnTo>
                  <a:pt x="3443" y="947"/>
                </a:lnTo>
                <a:lnTo>
                  <a:pt x="3430" y="918"/>
                </a:lnTo>
                <a:lnTo>
                  <a:pt x="3416" y="887"/>
                </a:lnTo>
                <a:lnTo>
                  <a:pt x="3402" y="857"/>
                </a:lnTo>
                <a:lnTo>
                  <a:pt x="3387" y="828"/>
                </a:lnTo>
                <a:lnTo>
                  <a:pt x="3370" y="798"/>
                </a:lnTo>
                <a:lnTo>
                  <a:pt x="3353" y="770"/>
                </a:lnTo>
                <a:lnTo>
                  <a:pt x="3336" y="741"/>
                </a:lnTo>
                <a:lnTo>
                  <a:pt x="3297" y="685"/>
                </a:lnTo>
                <a:lnTo>
                  <a:pt x="3254" y="631"/>
                </a:lnTo>
                <a:lnTo>
                  <a:pt x="3209" y="578"/>
                </a:lnTo>
                <a:lnTo>
                  <a:pt x="3161" y="529"/>
                </a:lnTo>
                <a:lnTo>
                  <a:pt x="3108" y="479"/>
                </a:lnTo>
                <a:lnTo>
                  <a:pt x="3054" y="431"/>
                </a:lnTo>
                <a:lnTo>
                  <a:pt x="2995" y="386"/>
                </a:lnTo>
                <a:lnTo>
                  <a:pt x="2934" y="343"/>
                </a:lnTo>
                <a:lnTo>
                  <a:pt x="2871" y="302"/>
                </a:lnTo>
                <a:lnTo>
                  <a:pt x="2804" y="264"/>
                </a:lnTo>
                <a:lnTo>
                  <a:pt x="2736" y="226"/>
                </a:lnTo>
                <a:lnTo>
                  <a:pt x="2665" y="192"/>
                </a:lnTo>
                <a:lnTo>
                  <a:pt x="2590" y="161"/>
                </a:lnTo>
                <a:lnTo>
                  <a:pt x="2514" y="132"/>
                </a:lnTo>
                <a:lnTo>
                  <a:pt x="2437" y="105"/>
                </a:lnTo>
                <a:lnTo>
                  <a:pt x="2356" y="81"/>
                </a:lnTo>
                <a:lnTo>
                  <a:pt x="2274" y="60"/>
                </a:lnTo>
                <a:lnTo>
                  <a:pt x="2189" y="42"/>
                </a:lnTo>
                <a:lnTo>
                  <a:pt x="2102" y="28"/>
                </a:lnTo>
                <a:lnTo>
                  <a:pt x="2015" y="16"/>
                </a:lnTo>
                <a:lnTo>
                  <a:pt x="1925" y="8"/>
                </a:lnTo>
                <a:lnTo>
                  <a:pt x="1834" y="2"/>
                </a:lnTo>
                <a:lnTo>
                  <a:pt x="1834" y="2"/>
                </a:lnTo>
                <a:close/>
                <a:moveTo>
                  <a:pt x="2308" y="2149"/>
                </a:moveTo>
                <a:lnTo>
                  <a:pt x="2308" y="2149"/>
                </a:lnTo>
                <a:lnTo>
                  <a:pt x="2265" y="2181"/>
                </a:lnTo>
                <a:lnTo>
                  <a:pt x="2220" y="2212"/>
                </a:lnTo>
                <a:lnTo>
                  <a:pt x="2173" y="2240"/>
                </a:lnTo>
                <a:lnTo>
                  <a:pt x="2124" y="2265"/>
                </a:lnTo>
                <a:lnTo>
                  <a:pt x="2074" y="2288"/>
                </a:lnTo>
                <a:lnTo>
                  <a:pt x="2021" y="2310"/>
                </a:lnTo>
                <a:lnTo>
                  <a:pt x="1967" y="2327"/>
                </a:lnTo>
                <a:lnTo>
                  <a:pt x="1913" y="2342"/>
                </a:lnTo>
                <a:lnTo>
                  <a:pt x="1857" y="2356"/>
                </a:lnTo>
                <a:lnTo>
                  <a:pt x="1801" y="2367"/>
                </a:lnTo>
                <a:lnTo>
                  <a:pt x="1744" y="2375"/>
                </a:lnTo>
                <a:lnTo>
                  <a:pt x="1686" y="2381"/>
                </a:lnTo>
                <a:lnTo>
                  <a:pt x="1629" y="2386"/>
                </a:lnTo>
                <a:lnTo>
                  <a:pt x="1572" y="2387"/>
                </a:lnTo>
                <a:lnTo>
                  <a:pt x="1514" y="2386"/>
                </a:lnTo>
                <a:lnTo>
                  <a:pt x="1457" y="2383"/>
                </a:lnTo>
                <a:lnTo>
                  <a:pt x="1457" y="2383"/>
                </a:lnTo>
                <a:lnTo>
                  <a:pt x="1500" y="2307"/>
                </a:lnTo>
                <a:lnTo>
                  <a:pt x="1542" y="2231"/>
                </a:lnTo>
                <a:lnTo>
                  <a:pt x="1629" y="2084"/>
                </a:lnTo>
                <a:lnTo>
                  <a:pt x="1714" y="1944"/>
                </a:lnTo>
                <a:lnTo>
                  <a:pt x="1793" y="1818"/>
                </a:lnTo>
                <a:lnTo>
                  <a:pt x="1862" y="1713"/>
                </a:lnTo>
                <a:lnTo>
                  <a:pt x="1914" y="1629"/>
                </a:lnTo>
                <a:lnTo>
                  <a:pt x="1962" y="1558"/>
                </a:lnTo>
                <a:lnTo>
                  <a:pt x="1925" y="1558"/>
                </a:lnTo>
                <a:lnTo>
                  <a:pt x="1925" y="1558"/>
                </a:lnTo>
                <a:lnTo>
                  <a:pt x="1879" y="1594"/>
                </a:lnTo>
                <a:lnTo>
                  <a:pt x="1810" y="1648"/>
                </a:lnTo>
                <a:lnTo>
                  <a:pt x="1724" y="1721"/>
                </a:lnTo>
                <a:lnTo>
                  <a:pt x="1674" y="1764"/>
                </a:lnTo>
                <a:lnTo>
                  <a:pt x="1621" y="1811"/>
                </a:lnTo>
                <a:lnTo>
                  <a:pt x="1567" y="1862"/>
                </a:lnTo>
                <a:lnTo>
                  <a:pt x="1510" y="1916"/>
                </a:lnTo>
                <a:lnTo>
                  <a:pt x="1449" y="1973"/>
                </a:lnTo>
                <a:lnTo>
                  <a:pt x="1389" y="2035"/>
                </a:lnTo>
                <a:lnTo>
                  <a:pt x="1327" y="2101"/>
                </a:lnTo>
                <a:lnTo>
                  <a:pt x="1265" y="2169"/>
                </a:lnTo>
                <a:lnTo>
                  <a:pt x="1203" y="2240"/>
                </a:lnTo>
                <a:lnTo>
                  <a:pt x="1141" y="2315"/>
                </a:lnTo>
                <a:lnTo>
                  <a:pt x="1141" y="2315"/>
                </a:lnTo>
                <a:lnTo>
                  <a:pt x="1107" y="2302"/>
                </a:lnTo>
                <a:lnTo>
                  <a:pt x="1073" y="2287"/>
                </a:lnTo>
                <a:lnTo>
                  <a:pt x="1040" y="2271"/>
                </a:lnTo>
                <a:lnTo>
                  <a:pt x="1009" y="2254"/>
                </a:lnTo>
                <a:lnTo>
                  <a:pt x="978" y="2235"/>
                </a:lnTo>
                <a:lnTo>
                  <a:pt x="950" y="2217"/>
                </a:lnTo>
                <a:lnTo>
                  <a:pt x="922" y="2195"/>
                </a:lnTo>
                <a:lnTo>
                  <a:pt x="896" y="2173"/>
                </a:lnTo>
                <a:lnTo>
                  <a:pt x="896" y="2173"/>
                </a:lnTo>
                <a:lnTo>
                  <a:pt x="859" y="2139"/>
                </a:lnTo>
                <a:lnTo>
                  <a:pt x="823" y="2102"/>
                </a:lnTo>
                <a:lnTo>
                  <a:pt x="792" y="2063"/>
                </a:lnTo>
                <a:lnTo>
                  <a:pt x="763" y="2023"/>
                </a:lnTo>
                <a:lnTo>
                  <a:pt x="736" y="1981"/>
                </a:lnTo>
                <a:lnTo>
                  <a:pt x="713" y="1939"/>
                </a:lnTo>
                <a:lnTo>
                  <a:pt x="691" y="1896"/>
                </a:lnTo>
                <a:lnTo>
                  <a:pt x="673" y="1851"/>
                </a:lnTo>
                <a:lnTo>
                  <a:pt x="657" y="1806"/>
                </a:lnTo>
                <a:lnTo>
                  <a:pt x="645" y="1760"/>
                </a:lnTo>
                <a:lnTo>
                  <a:pt x="634" y="1711"/>
                </a:lnTo>
                <a:lnTo>
                  <a:pt x="626" y="1665"/>
                </a:lnTo>
                <a:lnTo>
                  <a:pt x="622" y="1617"/>
                </a:lnTo>
                <a:lnTo>
                  <a:pt x="618" y="1569"/>
                </a:lnTo>
                <a:lnTo>
                  <a:pt x="620" y="1521"/>
                </a:lnTo>
                <a:lnTo>
                  <a:pt x="622" y="1473"/>
                </a:lnTo>
                <a:lnTo>
                  <a:pt x="626" y="1425"/>
                </a:lnTo>
                <a:lnTo>
                  <a:pt x="634" y="1377"/>
                </a:lnTo>
                <a:lnTo>
                  <a:pt x="645" y="1329"/>
                </a:lnTo>
                <a:lnTo>
                  <a:pt x="657" y="1280"/>
                </a:lnTo>
                <a:lnTo>
                  <a:pt x="671" y="1234"/>
                </a:lnTo>
                <a:lnTo>
                  <a:pt x="688" y="1187"/>
                </a:lnTo>
                <a:lnTo>
                  <a:pt x="708" y="1143"/>
                </a:lnTo>
                <a:lnTo>
                  <a:pt x="730" y="1098"/>
                </a:lnTo>
                <a:lnTo>
                  <a:pt x="755" y="1054"/>
                </a:lnTo>
                <a:lnTo>
                  <a:pt x="781" y="1011"/>
                </a:lnTo>
                <a:lnTo>
                  <a:pt x="809" y="969"/>
                </a:lnTo>
                <a:lnTo>
                  <a:pt x="840" y="929"/>
                </a:lnTo>
                <a:lnTo>
                  <a:pt x="874" y="890"/>
                </a:lnTo>
                <a:lnTo>
                  <a:pt x="908" y="853"/>
                </a:lnTo>
                <a:lnTo>
                  <a:pt x="947" y="817"/>
                </a:lnTo>
                <a:lnTo>
                  <a:pt x="986" y="783"/>
                </a:lnTo>
                <a:lnTo>
                  <a:pt x="986" y="783"/>
                </a:lnTo>
                <a:lnTo>
                  <a:pt x="1018" y="758"/>
                </a:lnTo>
                <a:lnTo>
                  <a:pt x="1051" y="735"/>
                </a:lnTo>
                <a:lnTo>
                  <a:pt x="1085" y="712"/>
                </a:lnTo>
                <a:lnTo>
                  <a:pt x="1119" y="691"/>
                </a:lnTo>
                <a:lnTo>
                  <a:pt x="1153" y="673"/>
                </a:lnTo>
                <a:lnTo>
                  <a:pt x="1187" y="654"/>
                </a:lnTo>
                <a:lnTo>
                  <a:pt x="1223" y="639"/>
                </a:lnTo>
                <a:lnTo>
                  <a:pt x="1259" y="623"/>
                </a:lnTo>
                <a:lnTo>
                  <a:pt x="1293" y="609"/>
                </a:lnTo>
                <a:lnTo>
                  <a:pt x="1328" y="597"/>
                </a:lnTo>
                <a:lnTo>
                  <a:pt x="1366" y="586"/>
                </a:lnTo>
                <a:lnTo>
                  <a:pt x="1401" y="577"/>
                </a:lnTo>
                <a:lnTo>
                  <a:pt x="1437" y="567"/>
                </a:lnTo>
                <a:lnTo>
                  <a:pt x="1474" y="558"/>
                </a:lnTo>
                <a:lnTo>
                  <a:pt x="1547" y="546"/>
                </a:lnTo>
                <a:lnTo>
                  <a:pt x="1620" y="535"/>
                </a:lnTo>
                <a:lnTo>
                  <a:pt x="1694" y="527"/>
                </a:lnTo>
                <a:lnTo>
                  <a:pt x="1767" y="521"/>
                </a:lnTo>
                <a:lnTo>
                  <a:pt x="1840" y="518"/>
                </a:lnTo>
                <a:lnTo>
                  <a:pt x="1911" y="516"/>
                </a:lnTo>
                <a:lnTo>
                  <a:pt x="1984" y="515"/>
                </a:lnTo>
                <a:lnTo>
                  <a:pt x="2124" y="513"/>
                </a:lnTo>
                <a:lnTo>
                  <a:pt x="2124" y="513"/>
                </a:lnTo>
                <a:lnTo>
                  <a:pt x="2195" y="512"/>
                </a:lnTo>
                <a:lnTo>
                  <a:pt x="2263" y="507"/>
                </a:lnTo>
                <a:lnTo>
                  <a:pt x="2328" y="501"/>
                </a:lnTo>
                <a:lnTo>
                  <a:pt x="2392" y="495"/>
                </a:lnTo>
                <a:lnTo>
                  <a:pt x="2451" y="487"/>
                </a:lnTo>
                <a:lnTo>
                  <a:pt x="2505" y="477"/>
                </a:lnTo>
                <a:lnTo>
                  <a:pt x="2556" y="470"/>
                </a:lnTo>
                <a:lnTo>
                  <a:pt x="2604" y="460"/>
                </a:lnTo>
                <a:lnTo>
                  <a:pt x="2683" y="442"/>
                </a:lnTo>
                <a:lnTo>
                  <a:pt x="2744" y="426"/>
                </a:lnTo>
                <a:lnTo>
                  <a:pt x="2781" y="415"/>
                </a:lnTo>
                <a:lnTo>
                  <a:pt x="2795" y="411"/>
                </a:lnTo>
                <a:lnTo>
                  <a:pt x="2795" y="411"/>
                </a:lnTo>
                <a:lnTo>
                  <a:pt x="2804" y="460"/>
                </a:lnTo>
                <a:lnTo>
                  <a:pt x="2812" y="519"/>
                </a:lnTo>
                <a:lnTo>
                  <a:pt x="2821" y="597"/>
                </a:lnTo>
                <a:lnTo>
                  <a:pt x="2826" y="642"/>
                </a:lnTo>
                <a:lnTo>
                  <a:pt x="2829" y="691"/>
                </a:lnTo>
                <a:lnTo>
                  <a:pt x="2832" y="744"/>
                </a:lnTo>
                <a:lnTo>
                  <a:pt x="2834" y="800"/>
                </a:lnTo>
                <a:lnTo>
                  <a:pt x="2834" y="859"/>
                </a:lnTo>
                <a:lnTo>
                  <a:pt x="2834" y="921"/>
                </a:lnTo>
                <a:lnTo>
                  <a:pt x="2830" y="986"/>
                </a:lnTo>
                <a:lnTo>
                  <a:pt x="2826" y="1053"/>
                </a:lnTo>
                <a:lnTo>
                  <a:pt x="2820" y="1119"/>
                </a:lnTo>
                <a:lnTo>
                  <a:pt x="2810" y="1189"/>
                </a:lnTo>
                <a:lnTo>
                  <a:pt x="2798" y="1260"/>
                </a:lnTo>
                <a:lnTo>
                  <a:pt x="2784" y="1332"/>
                </a:lnTo>
                <a:lnTo>
                  <a:pt x="2767" y="1405"/>
                </a:lnTo>
                <a:lnTo>
                  <a:pt x="2745" y="1476"/>
                </a:lnTo>
                <a:lnTo>
                  <a:pt x="2722" y="1549"/>
                </a:lnTo>
                <a:lnTo>
                  <a:pt x="2708" y="1584"/>
                </a:lnTo>
                <a:lnTo>
                  <a:pt x="2694" y="1622"/>
                </a:lnTo>
                <a:lnTo>
                  <a:pt x="2679" y="1657"/>
                </a:lnTo>
                <a:lnTo>
                  <a:pt x="2661" y="1693"/>
                </a:lnTo>
                <a:lnTo>
                  <a:pt x="2644" y="1727"/>
                </a:lnTo>
                <a:lnTo>
                  <a:pt x="2626" y="1763"/>
                </a:lnTo>
                <a:lnTo>
                  <a:pt x="2606" y="1797"/>
                </a:lnTo>
                <a:lnTo>
                  <a:pt x="2584" y="1832"/>
                </a:lnTo>
                <a:lnTo>
                  <a:pt x="2562" y="1866"/>
                </a:lnTo>
                <a:lnTo>
                  <a:pt x="2539" y="1899"/>
                </a:lnTo>
                <a:lnTo>
                  <a:pt x="2516" y="1933"/>
                </a:lnTo>
                <a:lnTo>
                  <a:pt x="2489" y="1966"/>
                </a:lnTo>
                <a:lnTo>
                  <a:pt x="2463" y="1997"/>
                </a:lnTo>
                <a:lnTo>
                  <a:pt x="2434" y="2029"/>
                </a:lnTo>
                <a:lnTo>
                  <a:pt x="2404" y="2060"/>
                </a:lnTo>
                <a:lnTo>
                  <a:pt x="2373" y="2090"/>
                </a:lnTo>
                <a:lnTo>
                  <a:pt x="2342" y="2119"/>
                </a:lnTo>
                <a:lnTo>
                  <a:pt x="2308" y="2149"/>
                </a:lnTo>
                <a:lnTo>
                  <a:pt x="2308" y="21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63500" dir="126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Slide Number Placeholder 6"/>
          <p:cNvSpPr txBox="1">
            <a:spLocks/>
          </p:cNvSpPr>
          <p:nvPr/>
        </p:nvSpPr>
        <p:spPr>
          <a:xfrm>
            <a:off x="7055399" y="4825900"/>
            <a:ext cx="447675" cy="216000"/>
          </a:xfrm>
          <a:prstGeom prst="rect">
            <a:avLst/>
          </a:prstGeom>
        </p:spPr>
        <p:txBody>
          <a:bodyPr bIns="0" anchor="b" anchorCtr="0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06349" y="4815078"/>
            <a:ext cx="0" cy="325614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32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A9C38F43-DA14-4CCD-93C1-5D100088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16" y="376714"/>
            <a:ext cx="8335652" cy="709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851044F-A89D-4DFC-A7B9-62F6E032C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716" y="1186339"/>
            <a:ext cx="8335652" cy="3317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243387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343996" y="4859339"/>
            <a:ext cx="100142" cy="162730"/>
          </a:xfrm>
          <a:custGeom>
            <a:avLst/>
            <a:gdLst>
              <a:gd name="T0" fmla="*/ 0 w 57"/>
              <a:gd name="T1" fmla="*/ 0 h 92"/>
              <a:gd name="T2" fmla="*/ 0 w 57"/>
              <a:gd name="T3" fmla="*/ 73 h 92"/>
              <a:gd name="T4" fmla="*/ 21 w 57"/>
              <a:gd name="T5" fmla="*/ 92 h 92"/>
              <a:gd name="T6" fmla="*/ 57 w 57"/>
              <a:gd name="T7" fmla="*/ 91 h 92"/>
              <a:gd name="T8" fmla="*/ 56 w 57"/>
              <a:gd name="T9" fmla="*/ 78 h 92"/>
              <a:gd name="T10" fmla="*/ 24 w 57"/>
              <a:gd name="T11" fmla="*/ 78 h 92"/>
              <a:gd name="T12" fmla="*/ 18 w 57"/>
              <a:gd name="T13" fmla="*/ 76 h 92"/>
              <a:gd name="T14" fmla="*/ 17 w 57"/>
              <a:gd name="T15" fmla="*/ 71 h 92"/>
              <a:gd name="T16" fmla="*/ 17 w 57"/>
              <a:gd name="T17" fmla="*/ 0 h 92"/>
              <a:gd name="T18" fmla="*/ 0 w 57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92">
                <a:moveTo>
                  <a:pt x="0" y="0"/>
                </a:moveTo>
                <a:cubicBezTo>
                  <a:pt x="0" y="73"/>
                  <a:pt x="0" y="73"/>
                  <a:pt x="0" y="73"/>
                </a:cubicBezTo>
                <a:cubicBezTo>
                  <a:pt x="0" y="86"/>
                  <a:pt x="7" y="92"/>
                  <a:pt x="21" y="92"/>
                </a:cubicBezTo>
                <a:cubicBezTo>
                  <a:pt x="36" y="92"/>
                  <a:pt x="48" y="92"/>
                  <a:pt x="57" y="91"/>
                </a:cubicBezTo>
                <a:cubicBezTo>
                  <a:pt x="56" y="78"/>
                  <a:pt x="56" y="78"/>
                  <a:pt x="56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2" y="78"/>
                  <a:pt x="19" y="78"/>
                  <a:pt x="18" y="76"/>
                </a:cubicBezTo>
                <a:cubicBezTo>
                  <a:pt x="17" y="75"/>
                  <a:pt x="17" y="73"/>
                  <a:pt x="17" y="71"/>
                </a:cubicBezTo>
                <a:cubicBezTo>
                  <a:pt x="17" y="0"/>
                  <a:pt x="17" y="0"/>
                  <a:pt x="1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451501" y="4906465"/>
            <a:ext cx="105296" cy="118550"/>
          </a:xfrm>
          <a:custGeom>
            <a:avLst/>
            <a:gdLst>
              <a:gd name="T0" fmla="*/ 44 w 60"/>
              <a:gd name="T1" fmla="*/ 0 h 67"/>
              <a:gd name="T2" fmla="*/ 44 w 60"/>
              <a:gd name="T3" fmla="*/ 46 h 67"/>
              <a:gd name="T4" fmla="*/ 25 w 60"/>
              <a:gd name="T5" fmla="*/ 53 h 67"/>
              <a:gd name="T6" fmla="*/ 18 w 60"/>
              <a:gd name="T7" fmla="*/ 51 h 67"/>
              <a:gd name="T8" fmla="*/ 17 w 60"/>
              <a:gd name="T9" fmla="*/ 44 h 67"/>
              <a:gd name="T10" fmla="*/ 17 w 60"/>
              <a:gd name="T11" fmla="*/ 0 h 67"/>
              <a:gd name="T12" fmla="*/ 0 w 60"/>
              <a:gd name="T13" fmla="*/ 0 h 67"/>
              <a:gd name="T14" fmla="*/ 0 w 60"/>
              <a:gd name="T15" fmla="*/ 49 h 67"/>
              <a:gd name="T16" fmla="*/ 18 w 60"/>
              <a:gd name="T17" fmla="*/ 67 h 67"/>
              <a:gd name="T18" fmla="*/ 46 w 60"/>
              <a:gd name="T19" fmla="*/ 56 h 67"/>
              <a:gd name="T20" fmla="*/ 47 w 60"/>
              <a:gd name="T21" fmla="*/ 65 h 67"/>
              <a:gd name="T22" fmla="*/ 60 w 60"/>
              <a:gd name="T23" fmla="*/ 65 h 67"/>
              <a:gd name="T24" fmla="*/ 60 w 60"/>
              <a:gd name="T25" fmla="*/ 0 h 67"/>
              <a:gd name="T26" fmla="*/ 44 w 60"/>
              <a:gd name="T27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" h="67">
                <a:moveTo>
                  <a:pt x="44" y="0"/>
                </a:moveTo>
                <a:cubicBezTo>
                  <a:pt x="44" y="46"/>
                  <a:pt x="44" y="46"/>
                  <a:pt x="44" y="46"/>
                </a:cubicBezTo>
                <a:cubicBezTo>
                  <a:pt x="35" y="51"/>
                  <a:pt x="29" y="53"/>
                  <a:pt x="25" y="53"/>
                </a:cubicBezTo>
                <a:cubicBezTo>
                  <a:pt x="21" y="53"/>
                  <a:pt x="19" y="52"/>
                  <a:pt x="18" y="51"/>
                </a:cubicBezTo>
                <a:cubicBezTo>
                  <a:pt x="17" y="50"/>
                  <a:pt x="16" y="47"/>
                  <a:pt x="17" y="44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1"/>
                  <a:pt x="6" y="67"/>
                  <a:pt x="18" y="67"/>
                </a:cubicBezTo>
                <a:cubicBezTo>
                  <a:pt x="27" y="67"/>
                  <a:pt x="36" y="63"/>
                  <a:pt x="46" y="56"/>
                </a:cubicBezTo>
                <a:cubicBezTo>
                  <a:pt x="47" y="65"/>
                  <a:pt x="47" y="65"/>
                  <a:pt x="47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0"/>
                  <a:pt x="60" y="0"/>
                  <a:pt x="60" y="0"/>
                </a:cubicBezTo>
                <a:lnTo>
                  <a:pt x="4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78150" y="4859339"/>
            <a:ext cx="106769" cy="162730"/>
          </a:xfrm>
          <a:custGeom>
            <a:avLst/>
            <a:gdLst>
              <a:gd name="T0" fmla="*/ 43 w 61"/>
              <a:gd name="T1" fmla="*/ 92 h 92"/>
              <a:gd name="T2" fmla="*/ 61 w 61"/>
              <a:gd name="T3" fmla="*/ 92 h 92"/>
              <a:gd name="T4" fmla="*/ 41 w 61"/>
              <a:gd name="T5" fmla="*/ 62 h 92"/>
              <a:gd name="T6" fmla="*/ 35 w 61"/>
              <a:gd name="T7" fmla="*/ 56 h 92"/>
              <a:gd name="T8" fmla="*/ 35 w 61"/>
              <a:gd name="T9" fmla="*/ 55 h 92"/>
              <a:gd name="T10" fmla="*/ 41 w 61"/>
              <a:gd name="T11" fmla="*/ 50 h 92"/>
              <a:gd name="T12" fmla="*/ 59 w 61"/>
              <a:gd name="T13" fmla="*/ 27 h 92"/>
              <a:gd name="T14" fmla="*/ 41 w 61"/>
              <a:gd name="T15" fmla="*/ 27 h 92"/>
              <a:gd name="T16" fmla="*/ 23 w 61"/>
              <a:gd name="T17" fmla="*/ 50 h 92"/>
              <a:gd name="T18" fmla="*/ 16 w 61"/>
              <a:gd name="T19" fmla="*/ 50 h 92"/>
              <a:gd name="T20" fmla="*/ 17 w 61"/>
              <a:gd name="T21" fmla="*/ 39 h 92"/>
              <a:gd name="T22" fmla="*/ 17 w 61"/>
              <a:gd name="T23" fmla="*/ 0 h 92"/>
              <a:gd name="T24" fmla="*/ 0 w 61"/>
              <a:gd name="T25" fmla="*/ 0 h 92"/>
              <a:gd name="T26" fmla="*/ 0 w 61"/>
              <a:gd name="T27" fmla="*/ 92 h 92"/>
              <a:gd name="T28" fmla="*/ 16 w 61"/>
              <a:gd name="T29" fmla="*/ 92 h 92"/>
              <a:gd name="T30" fmla="*/ 16 w 61"/>
              <a:gd name="T31" fmla="*/ 71 h 92"/>
              <a:gd name="T32" fmla="*/ 16 w 61"/>
              <a:gd name="T33" fmla="*/ 61 h 92"/>
              <a:gd name="T34" fmla="*/ 23 w 61"/>
              <a:gd name="T35" fmla="*/ 61 h 92"/>
              <a:gd name="T36" fmla="*/ 43 w 61"/>
              <a:gd name="T3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" h="92">
                <a:moveTo>
                  <a:pt x="43" y="92"/>
                </a:moveTo>
                <a:cubicBezTo>
                  <a:pt x="61" y="92"/>
                  <a:pt x="61" y="92"/>
                  <a:pt x="61" y="9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59"/>
                  <a:pt x="37" y="57"/>
                  <a:pt x="35" y="56"/>
                </a:cubicBezTo>
                <a:cubicBezTo>
                  <a:pt x="35" y="55"/>
                  <a:pt x="35" y="55"/>
                  <a:pt x="35" y="55"/>
                </a:cubicBezTo>
                <a:cubicBezTo>
                  <a:pt x="37" y="54"/>
                  <a:pt x="39" y="52"/>
                  <a:pt x="41" y="50"/>
                </a:cubicBezTo>
                <a:cubicBezTo>
                  <a:pt x="59" y="27"/>
                  <a:pt x="59" y="27"/>
                  <a:pt x="59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23" y="50"/>
                  <a:pt x="23" y="50"/>
                  <a:pt x="23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47"/>
                  <a:pt x="17" y="43"/>
                  <a:pt x="17" y="39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2"/>
                  <a:pt x="0" y="92"/>
                  <a:pt x="0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9"/>
                  <a:pt x="16" y="65"/>
                  <a:pt x="16" y="61"/>
                </a:cubicBezTo>
                <a:cubicBezTo>
                  <a:pt x="23" y="61"/>
                  <a:pt x="23" y="61"/>
                  <a:pt x="23" y="61"/>
                </a:cubicBezTo>
                <a:lnTo>
                  <a:pt x="43" y="9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681237" y="4903519"/>
            <a:ext cx="107505" cy="121496"/>
          </a:xfrm>
          <a:custGeom>
            <a:avLst/>
            <a:gdLst>
              <a:gd name="T0" fmla="*/ 61 w 61"/>
              <a:gd name="T1" fmla="*/ 23 h 69"/>
              <a:gd name="T2" fmla="*/ 54 w 61"/>
              <a:gd name="T3" fmla="*/ 6 h 69"/>
              <a:gd name="T4" fmla="*/ 31 w 61"/>
              <a:gd name="T5" fmla="*/ 0 h 69"/>
              <a:gd name="T6" fmla="*/ 7 w 61"/>
              <a:gd name="T7" fmla="*/ 8 h 69"/>
              <a:gd name="T8" fmla="*/ 0 w 61"/>
              <a:gd name="T9" fmla="*/ 34 h 69"/>
              <a:gd name="T10" fmla="*/ 7 w 61"/>
              <a:gd name="T11" fmla="*/ 61 h 69"/>
              <a:gd name="T12" fmla="*/ 32 w 61"/>
              <a:gd name="T13" fmla="*/ 69 h 69"/>
              <a:gd name="T14" fmla="*/ 59 w 61"/>
              <a:gd name="T15" fmla="*/ 64 h 69"/>
              <a:gd name="T16" fmla="*/ 58 w 61"/>
              <a:gd name="T17" fmla="*/ 54 h 69"/>
              <a:gd name="T18" fmla="*/ 34 w 61"/>
              <a:gd name="T19" fmla="*/ 55 h 69"/>
              <a:gd name="T20" fmla="*/ 22 w 61"/>
              <a:gd name="T21" fmla="*/ 53 h 69"/>
              <a:gd name="T22" fmla="*/ 17 w 61"/>
              <a:gd name="T23" fmla="*/ 41 h 69"/>
              <a:gd name="T24" fmla="*/ 44 w 61"/>
              <a:gd name="T25" fmla="*/ 41 h 69"/>
              <a:gd name="T26" fmla="*/ 61 w 61"/>
              <a:gd name="T27" fmla="*/ 23 h 69"/>
              <a:gd name="T28" fmla="*/ 45 w 61"/>
              <a:gd name="T29" fmla="*/ 22 h 69"/>
              <a:gd name="T30" fmla="*/ 39 w 61"/>
              <a:gd name="T31" fmla="*/ 30 h 69"/>
              <a:gd name="T32" fmla="*/ 17 w 61"/>
              <a:gd name="T33" fmla="*/ 30 h 69"/>
              <a:gd name="T34" fmla="*/ 20 w 61"/>
              <a:gd name="T35" fmla="*/ 16 h 69"/>
              <a:gd name="T36" fmla="*/ 32 w 61"/>
              <a:gd name="T37" fmla="*/ 13 h 69"/>
              <a:gd name="T38" fmla="*/ 42 w 61"/>
              <a:gd name="T39" fmla="*/ 15 h 69"/>
              <a:gd name="T40" fmla="*/ 45 w 61"/>
              <a:gd name="T41" fmla="*/ 2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69">
                <a:moveTo>
                  <a:pt x="61" y="23"/>
                </a:moveTo>
                <a:cubicBezTo>
                  <a:pt x="61" y="15"/>
                  <a:pt x="59" y="9"/>
                  <a:pt x="54" y="6"/>
                </a:cubicBezTo>
                <a:cubicBezTo>
                  <a:pt x="49" y="2"/>
                  <a:pt x="42" y="0"/>
                  <a:pt x="31" y="0"/>
                </a:cubicBezTo>
                <a:cubicBezTo>
                  <a:pt x="20" y="0"/>
                  <a:pt x="12" y="3"/>
                  <a:pt x="7" y="8"/>
                </a:cubicBezTo>
                <a:cubicBezTo>
                  <a:pt x="2" y="13"/>
                  <a:pt x="0" y="22"/>
                  <a:pt x="0" y="34"/>
                </a:cubicBezTo>
                <a:cubicBezTo>
                  <a:pt x="0" y="47"/>
                  <a:pt x="2" y="55"/>
                  <a:pt x="7" y="61"/>
                </a:cubicBezTo>
                <a:cubicBezTo>
                  <a:pt x="12" y="66"/>
                  <a:pt x="21" y="69"/>
                  <a:pt x="32" y="69"/>
                </a:cubicBezTo>
                <a:cubicBezTo>
                  <a:pt x="44" y="69"/>
                  <a:pt x="53" y="67"/>
                  <a:pt x="59" y="64"/>
                </a:cubicBezTo>
                <a:cubicBezTo>
                  <a:pt x="58" y="54"/>
                  <a:pt x="58" y="54"/>
                  <a:pt x="58" y="54"/>
                </a:cubicBezTo>
                <a:cubicBezTo>
                  <a:pt x="49" y="55"/>
                  <a:pt x="41" y="55"/>
                  <a:pt x="34" y="55"/>
                </a:cubicBezTo>
                <a:cubicBezTo>
                  <a:pt x="29" y="55"/>
                  <a:pt x="24" y="54"/>
                  <a:pt x="22" y="53"/>
                </a:cubicBezTo>
                <a:cubicBezTo>
                  <a:pt x="19" y="51"/>
                  <a:pt x="18" y="47"/>
                  <a:pt x="17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55" y="41"/>
                  <a:pt x="61" y="35"/>
                  <a:pt x="61" y="23"/>
                </a:cubicBezTo>
                <a:moveTo>
                  <a:pt x="45" y="22"/>
                </a:moveTo>
                <a:cubicBezTo>
                  <a:pt x="45" y="27"/>
                  <a:pt x="43" y="30"/>
                  <a:pt x="39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3"/>
                  <a:pt x="18" y="19"/>
                  <a:pt x="20" y="16"/>
                </a:cubicBezTo>
                <a:cubicBezTo>
                  <a:pt x="22" y="14"/>
                  <a:pt x="26" y="13"/>
                  <a:pt x="32" y="13"/>
                </a:cubicBezTo>
                <a:cubicBezTo>
                  <a:pt x="37" y="13"/>
                  <a:pt x="40" y="13"/>
                  <a:pt x="42" y="15"/>
                </a:cubicBezTo>
                <a:cubicBezTo>
                  <a:pt x="44" y="16"/>
                  <a:pt x="45" y="19"/>
                  <a:pt x="45" y="22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623803" y="4687773"/>
            <a:ext cx="219428" cy="204701"/>
          </a:xfrm>
          <a:custGeom>
            <a:avLst/>
            <a:gdLst>
              <a:gd name="T0" fmla="*/ 65 w 125"/>
              <a:gd name="T1" fmla="*/ 1 h 116"/>
              <a:gd name="T2" fmla="*/ 0 w 125"/>
              <a:gd name="T3" fmla="*/ 44 h 116"/>
              <a:gd name="T4" fmla="*/ 13 w 125"/>
              <a:gd name="T5" fmla="*/ 76 h 116"/>
              <a:gd name="T6" fmla="*/ 39 w 125"/>
              <a:gd name="T7" fmla="*/ 91 h 116"/>
              <a:gd name="T8" fmla="*/ 39 w 125"/>
              <a:gd name="T9" fmla="*/ 91 h 116"/>
              <a:gd name="T10" fmla="*/ 39 w 125"/>
              <a:gd name="T11" fmla="*/ 92 h 116"/>
              <a:gd name="T12" fmla="*/ 39 w 125"/>
              <a:gd name="T13" fmla="*/ 92 h 116"/>
              <a:gd name="T14" fmla="*/ 21 w 125"/>
              <a:gd name="T15" fmla="*/ 116 h 116"/>
              <a:gd name="T16" fmla="*/ 30 w 125"/>
              <a:gd name="T17" fmla="*/ 116 h 116"/>
              <a:gd name="T18" fmla="*/ 66 w 125"/>
              <a:gd name="T19" fmla="*/ 95 h 116"/>
              <a:gd name="T20" fmla="*/ 124 w 125"/>
              <a:gd name="T21" fmla="*/ 49 h 116"/>
              <a:gd name="T22" fmla="*/ 65 w 125"/>
              <a:gd name="T23" fmla="*/ 1 h 116"/>
              <a:gd name="T24" fmla="*/ 82 w 125"/>
              <a:gd name="T25" fmla="*/ 77 h 116"/>
              <a:gd name="T26" fmla="*/ 52 w 125"/>
              <a:gd name="T27" fmla="*/ 85 h 116"/>
              <a:gd name="T28" fmla="*/ 70 w 125"/>
              <a:gd name="T29" fmla="*/ 56 h 116"/>
              <a:gd name="T30" fmla="*/ 68 w 125"/>
              <a:gd name="T31" fmla="*/ 56 h 116"/>
              <a:gd name="T32" fmla="*/ 41 w 125"/>
              <a:gd name="T33" fmla="*/ 83 h 116"/>
              <a:gd name="T34" fmla="*/ 32 w 125"/>
              <a:gd name="T35" fmla="*/ 78 h 116"/>
              <a:gd name="T36" fmla="*/ 35 w 125"/>
              <a:gd name="T37" fmla="*/ 29 h 116"/>
              <a:gd name="T38" fmla="*/ 75 w 125"/>
              <a:gd name="T39" fmla="*/ 19 h 116"/>
              <a:gd name="T40" fmla="*/ 99 w 125"/>
              <a:gd name="T41" fmla="*/ 16 h 116"/>
              <a:gd name="T42" fmla="*/ 82 w 125"/>
              <a:gd name="T43" fmla="*/ 7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116">
                <a:moveTo>
                  <a:pt x="65" y="1"/>
                </a:moveTo>
                <a:cubicBezTo>
                  <a:pt x="30" y="0"/>
                  <a:pt x="1" y="19"/>
                  <a:pt x="0" y="44"/>
                </a:cubicBezTo>
                <a:cubicBezTo>
                  <a:pt x="0" y="56"/>
                  <a:pt x="3" y="67"/>
                  <a:pt x="13" y="76"/>
                </a:cubicBezTo>
                <a:cubicBezTo>
                  <a:pt x="26" y="89"/>
                  <a:pt x="39" y="91"/>
                  <a:pt x="39" y="91"/>
                </a:cubicBezTo>
                <a:cubicBezTo>
                  <a:pt x="39" y="91"/>
                  <a:pt x="39" y="91"/>
                  <a:pt x="39" y="91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8" y="93"/>
                  <a:pt x="21" y="116"/>
                  <a:pt x="21" y="116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39" y="109"/>
                  <a:pt x="60" y="95"/>
                  <a:pt x="66" y="95"/>
                </a:cubicBezTo>
                <a:cubicBezTo>
                  <a:pt x="104" y="94"/>
                  <a:pt x="124" y="70"/>
                  <a:pt x="124" y="49"/>
                </a:cubicBezTo>
                <a:cubicBezTo>
                  <a:pt x="125" y="24"/>
                  <a:pt x="100" y="3"/>
                  <a:pt x="65" y="1"/>
                </a:cubicBezTo>
                <a:close/>
                <a:moveTo>
                  <a:pt x="82" y="77"/>
                </a:moveTo>
                <a:cubicBezTo>
                  <a:pt x="74" y="83"/>
                  <a:pt x="62" y="86"/>
                  <a:pt x="52" y="85"/>
                </a:cubicBezTo>
                <a:cubicBezTo>
                  <a:pt x="60" y="71"/>
                  <a:pt x="70" y="56"/>
                  <a:pt x="70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5" y="59"/>
                  <a:pt x="52" y="69"/>
                  <a:pt x="41" y="83"/>
                </a:cubicBezTo>
                <a:cubicBezTo>
                  <a:pt x="37" y="82"/>
                  <a:pt x="34" y="80"/>
                  <a:pt x="32" y="78"/>
                </a:cubicBezTo>
                <a:cubicBezTo>
                  <a:pt x="17" y="65"/>
                  <a:pt x="20" y="41"/>
                  <a:pt x="35" y="29"/>
                </a:cubicBezTo>
                <a:cubicBezTo>
                  <a:pt x="47" y="19"/>
                  <a:pt x="62" y="19"/>
                  <a:pt x="75" y="19"/>
                </a:cubicBezTo>
                <a:cubicBezTo>
                  <a:pt x="89" y="19"/>
                  <a:pt x="99" y="16"/>
                  <a:pt x="99" y="16"/>
                </a:cubicBezTo>
                <a:cubicBezTo>
                  <a:pt x="99" y="16"/>
                  <a:pt x="108" y="56"/>
                  <a:pt x="82" y="7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Essi yleiset\LUKE töitä\Powerpoint-pohjat\Esityspohja 2019\c_natural_resources_grey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700" y="4932696"/>
            <a:ext cx="1754832" cy="11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7006349" y="4815078"/>
            <a:ext cx="0" cy="325614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6"/>
          <p:cNvSpPr txBox="1">
            <a:spLocks/>
          </p:cNvSpPr>
          <p:nvPr/>
        </p:nvSpPr>
        <p:spPr>
          <a:xfrm>
            <a:off x="7055399" y="4825900"/>
            <a:ext cx="447675" cy="216000"/>
          </a:xfrm>
          <a:prstGeom prst="rect">
            <a:avLst/>
          </a:prstGeom>
        </p:spPr>
        <p:txBody>
          <a:bodyPr bIns="0" anchor="b" anchorCtr="0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6221941" y="4842785"/>
            <a:ext cx="742071" cy="19911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BDD77C-B894-414B-90C2-975A579D7D69}" type="datetimeFigureOut">
              <a:rPr lang="fi-FI" smtClean="0"/>
              <a:pPr/>
              <a:t>15.1.2024</a:t>
            </a:fld>
            <a:endParaRPr lang="fi-FI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62655" y="4588933"/>
            <a:ext cx="3392313" cy="45296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146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21" r:id="rId8"/>
    <p:sldLayoutId id="2147484246" r:id="rId9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3996" y="4687773"/>
            <a:ext cx="499235" cy="337242"/>
            <a:chOff x="343996" y="4687773"/>
            <a:chExt cx="499235" cy="337242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343996" y="4859339"/>
              <a:ext cx="100142" cy="162730"/>
            </a:xfrm>
            <a:custGeom>
              <a:avLst/>
              <a:gdLst>
                <a:gd name="T0" fmla="*/ 0 w 57"/>
                <a:gd name="T1" fmla="*/ 0 h 92"/>
                <a:gd name="T2" fmla="*/ 0 w 57"/>
                <a:gd name="T3" fmla="*/ 73 h 92"/>
                <a:gd name="T4" fmla="*/ 21 w 57"/>
                <a:gd name="T5" fmla="*/ 92 h 92"/>
                <a:gd name="T6" fmla="*/ 57 w 57"/>
                <a:gd name="T7" fmla="*/ 91 h 92"/>
                <a:gd name="T8" fmla="*/ 56 w 57"/>
                <a:gd name="T9" fmla="*/ 78 h 92"/>
                <a:gd name="T10" fmla="*/ 24 w 57"/>
                <a:gd name="T11" fmla="*/ 78 h 92"/>
                <a:gd name="T12" fmla="*/ 18 w 57"/>
                <a:gd name="T13" fmla="*/ 76 h 92"/>
                <a:gd name="T14" fmla="*/ 17 w 57"/>
                <a:gd name="T15" fmla="*/ 71 h 92"/>
                <a:gd name="T16" fmla="*/ 17 w 57"/>
                <a:gd name="T17" fmla="*/ 0 h 92"/>
                <a:gd name="T18" fmla="*/ 0 w 57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92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86"/>
                    <a:pt x="7" y="92"/>
                    <a:pt x="21" y="92"/>
                  </a:cubicBezTo>
                  <a:cubicBezTo>
                    <a:pt x="36" y="92"/>
                    <a:pt x="48" y="92"/>
                    <a:pt x="57" y="91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2" y="78"/>
                    <a:pt x="19" y="78"/>
                    <a:pt x="18" y="76"/>
                  </a:cubicBezTo>
                  <a:cubicBezTo>
                    <a:pt x="17" y="75"/>
                    <a:pt x="17" y="73"/>
                    <a:pt x="17" y="71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451501" y="4906465"/>
              <a:ext cx="105296" cy="118550"/>
            </a:xfrm>
            <a:custGeom>
              <a:avLst/>
              <a:gdLst>
                <a:gd name="T0" fmla="*/ 44 w 60"/>
                <a:gd name="T1" fmla="*/ 0 h 67"/>
                <a:gd name="T2" fmla="*/ 44 w 60"/>
                <a:gd name="T3" fmla="*/ 46 h 67"/>
                <a:gd name="T4" fmla="*/ 25 w 60"/>
                <a:gd name="T5" fmla="*/ 53 h 67"/>
                <a:gd name="T6" fmla="*/ 18 w 60"/>
                <a:gd name="T7" fmla="*/ 51 h 67"/>
                <a:gd name="T8" fmla="*/ 17 w 60"/>
                <a:gd name="T9" fmla="*/ 44 h 67"/>
                <a:gd name="T10" fmla="*/ 17 w 60"/>
                <a:gd name="T11" fmla="*/ 0 h 67"/>
                <a:gd name="T12" fmla="*/ 0 w 60"/>
                <a:gd name="T13" fmla="*/ 0 h 67"/>
                <a:gd name="T14" fmla="*/ 0 w 60"/>
                <a:gd name="T15" fmla="*/ 49 h 67"/>
                <a:gd name="T16" fmla="*/ 18 w 60"/>
                <a:gd name="T17" fmla="*/ 67 h 67"/>
                <a:gd name="T18" fmla="*/ 46 w 60"/>
                <a:gd name="T19" fmla="*/ 56 h 67"/>
                <a:gd name="T20" fmla="*/ 47 w 60"/>
                <a:gd name="T21" fmla="*/ 65 h 67"/>
                <a:gd name="T22" fmla="*/ 60 w 60"/>
                <a:gd name="T23" fmla="*/ 65 h 67"/>
                <a:gd name="T24" fmla="*/ 60 w 60"/>
                <a:gd name="T25" fmla="*/ 0 h 67"/>
                <a:gd name="T26" fmla="*/ 44 w 60"/>
                <a:gd name="T2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7">
                  <a:moveTo>
                    <a:pt x="44" y="0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35" y="51"/>
                    <a:pt x="29" y="53"/>
                    <a:pt x="25" y="53"/>
                  </a:cubicBezTo>
                  <a:cubicBezTo>
                    <a:pt x="21" y="53"/>
                    <a:pt x="19" y="52"/>
                    <a:pt x="18" y="51"/>
                  </a:cubicBezTo>
                  <a:cubicBezTo>
                    <a:pt x="17" y="50"/>
                    <a:pt x="16" y="47"/>
                    <a:pt x="17" y="4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1"/>
                    <a:pt x="6" y="67"/>
                    <a:pt x="18" y="67"/>
                  </a:cubicBezTo>
                  <a:cubicBezTo>
                    <a:pt x="27" y="67"/>
                    <a:pt x="36" y="63"/>
                    <a:pt x="46" y="56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578150" y="4859339"/>
              <a:ext cx="106769" cy="162730"/>
            </a:xfrm>
            <a:custGeom>
              <a:avLst/>
              <a:gdLst>
                <a:gd name="T0" fmla="*/ 43 w 61"/>
                <a:gd name="T1" fmla="*/ 92 h 92"/>
                <a:gd name="T2" fmla="*/ 61 w 61"/>
                <a:gd name="T3" fmla="*/ 92 h 92"/>
                <a:gd name="T4" fmla="*/ 41 w 61"/>
                <a:gd name="T5" fmla="*/ 62 h 92"/>
                <a:gd name="T6" fmla="*/ 35 w 61"/>
                <a:gd name="T7" fmla="*/ 56 h 92"/>
                <a:gd name="T8" fmla="*/ 35 w 61"/>
                <a:gd name="T9" fmla="*/ 55 h 92"/>
                <a:gd name="T10" fmla="*/ 41 w 61"/>
                <a:gd name="T11" fmla="*/ 50 h 92"/>
                <a:gd name="T12" fmla="*/ 59 w 61"/>
                <a:gd name="T13" fmla="*/ 27 h 92"/>
                <a:gd name="T14" fmla="*/ 41 w 61"/>
                <a:gd name="T15" fmla="*/ 27 h 92"/>
                <a:gd name="T16" fmla="*/ 23 w 61"/>
                <a:gd name="T17" fmla="*/ 50 h 92"/>
                <a:gd name="T18" fmla="*/ 16 w 61"/>
                <a:gd name="T19" fmla="*/ 50 h 92"/>
                <a:gd name="T20" fmla="*/ 17 w 61"/>
                <a:gd name="T21" fmla="*/ 39 h 92"/>
                <a:gd name="T22" fmla="*/ 17 w 61"/>
                <a:gd name="T23" fmla="*/ 0 h 92"/>
                <a:gd name="T24" fmla="*/ 0 w 61"/>
                <a:gd name="T25" fmla="*/ 0 h 92"/>
                <a:gd name="T26" fmla="*/ 0 w 61"/>
                <a:gd name="T27" fmla="*/ 92 h 92"/>
                <a:gd name="T28" fmla="*/ 16 w 61"/>
                <a:gd name="T29" fmla="*/ 92 h 92"/>
                <a:gd name="T30" fmla="*/ 16 w 61"/>
                <a:gd name="T31" fmla="*/ 71 h 92"/>
                <a:gd name="T32" fmla="*/ 16 w 61"/>
                <a:gd name="T33" fmla="*/ 61 h 92"/>
                <a:gd name="T34" fmla="*/ 23 w 61"/>
                <a:gd name="T35" fmla="*/ 61 h 92"/>
                <a:gd name="T36" fmla="*/ 43 w 61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92">
                  <a:moveTo>
                    <a:pt x="43" y="92"/>
                  </a:moveTo>
                  <a:cubicBezTo>
                    <a:pt x="61" y="92"/>
                    <a:pt x="61" y="92"/>
                    <a:pt x="61" y="9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9" y="59"/>
                    <a:pt x="37" y="57"/>
                    <a:pt x="35" y="5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7" y="54"/>
                    <a:pt x="39" y="52"/>
                    <a:pt x="41" y="50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47"/>
                    <a:pt x="17" y="43"/>
                    <a:pt x="17" y="3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9"/>
                    <a:pt x="16" y="65"/>
                    <a:pt x="16" y="61"/>
                  </a:cubicBezTo>
                  <a:cubicBezTo>
                    <a:pt x="23" y="61"/>
                    <a:pt x="23" y="61"/>
                    <a:pt x="23" y="61"/>
                  </a:cubicBezTo>
                  <a:lnTo>
                    <a:pt x="43" y="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681237" y="4903519"/>
              <a:ext cx="107505" cy="121496"/>
            </a:xfrm>
            <a:custGeom>
              <a:avLst/>
              <a:gdLst>
                <a:gd name="T0" fmla="*/ 61 w 61"/>
                <a:gd name="T1" fmla="*/ 23 h 69"/>
                <a:gd name="T2" fmla="*/ 54 w 61"/>
                <a:gd name="T3" fmla="*/ 6 h 69"/>
                <a:gd name="T4" fmla="*/ 31 w 61"/>
                <a:gd name="T5" fmla="*/ 0 h 69"/>
                <a:gd name="T6" fmla="*/ 7 w 61"/>
                <a:gd name="T7" fmla="*/ 8 h 69"/>
                <a:gd name="T8" fmla="*/ 0 w 61"/>
                <a:gd name="T9" fmla="*/ 34 h 69"/>
                <a:gd name="T10" fmla="*/ 7 w 61"/>
                <a:gd name="T11" fmla="*/ 61 h 69"/>
                <a:gd name="T12" fmla="*/ 32 w 61"/>
                <a:gd name="T13" fmla="*/ 69 h 69"/>
                <a:gd name="T14" fmla="*/ 59 w 61"/>
                <a:gd name="T15" fmla="*/ 64 h 69"/>
                <a:gd name="T16" fmla="*/ 58 w 61"/>
                <a:gd name="T17" fmla="*/ 54 h 69"/>
                <a:gd name="T18" fmla="*/ 34 w 61"/>
                <a:gd name="T19" fmla="*/ 55 h 69"/>
                <a:gd name="T20" fmla="*/ 22 w 61"/>
                <a:gd name="T21" fmla="*/ 53 h 69"/>
                <a:gd name="T22" fmla="*/ 17 w 61"/>
                <a:gd name="T23" fmla="*/ 41 h 69"/>
                <a:gd name="T24" fmla="*/ 44 w 61"/>
                <a:gd name="T25" fmla="*/ 41 h 69"/>
                <a:gd name="T26" fmla="*/ 61 w 61"/>
                <a:gd name="T27" fmla="*/ 23 h 69"/>
                <a:gd name="T28" fmla="*/ 45 w 61"/>
                <a:gd name="T29" fmla="*/ 22 h 69"/>
                <a:gd name="T30" fmla="*/ 39 w 61"/>
                <a:gd name="T31" fmla="*/ 30 h 69"/>
                <a:gd name="T32" fmla="*/ 17 w 61"/>
                <a:gd name="T33" fmla="*/ 30 h 69"/>
                <a:gd name="T34" fmla="*/ 20 w 61"/>
                <a:gd name="T35" fmla="*/ 16 h 69"/>
                <a:gd name="T36" fmla="*/ 32 w 61"/>
                <a:gd name="T37" fmla="*/ 13 h 69"/>
                <a:gd name="T38" fmla="*/ 42 w 61"/>
                <a:gd name="T39" fmla="*/ 15 h 69"/>
                <a:gd name="T40" fmla="*/ 45 w 61"/>
                <a:gd name="T4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9">
                  <a:moveTo>
                    <a:pt x="61" y="23"/>
                  </a:moveTo>
                  <a:cubicBezTo>
                    <a:pt x="61" y="15"/>
                    <a:pt x="59" y="9"/>
                    <a:pt x="54" y="6"/>
                  </a:cubicBezTo>
                  <a:cubicBezTo>
                    <a:pt x="49" y="2"/>
                    <a:pt x="42" y="0"/>
                    <a:pt x="31" y="0"/>
                  </a:cubicBezTo>
                  <a:cubicBezTo>
                    <a:pt x="20" y="0"/>
                    <a:pt x="12" y="3"/>
                    <a:pt x="7" y="8"/>
                  </a:cubicBezTo>
                  <a:cubicBezTo>
                    <a:pt x="2" y="13"/>
                    <a:pt x="0" y="22"/>
                    <a:pt x="0" y="34"/>
                  </a:cubicBezTo>
                  <a:cubicBezTo>
                    <a:pt x="0" y="47"/>
                    <a:pt x="2" y="55"/>
                    <a:pt x="7" y="61"/>
                  </a:cubicBezTo>
                  <a:cubicBezTo>
                    <a:pt x="12" y="66"/>
                    <a:pt x="21" y="69"/>
                    <a:pt x="32" y="69"/>
                  </a:cubicBezTo>
                  <a:cubicBezTo>
                    <a:pt x="44" y="69"/>
                    <a:pt x="53" y="67"/>
                    <a:pt x="59" y="6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49" y="55"/>
                    <a:pt x="41" y="55"/>
                    <a:pt x="34" y="55"/>
                  </a:cubicBezTo>
                  <a:cubicBezTo>
                    <a:pt x="29" y="55"/>
                    <a:pt x="24" y="54"/>
                    <a:pt x="22" y="53"/>
                  </a:cubicBezTo>
                  <a:cubicBezTo>
                    <a:pt x="19" y="51"/>
                    <a:pt x="18" y="47"/>
                    <a:pt x="17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5" y="41"/>
                    <a:pt x="61" y="35"/>
                    <a:pt x="61" y="23"/>
                  </a:cubicBezTo>
                  <a:moveTo>
                    <a:pt x="45" y="22"/>
                  </a:moveTo>
                  <a:cubicBezTo>
                    <a:pt x="45" y="27"/>
                    <a:pt x="43" y="30"/>
                    <a:pt x="39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3"/>
                    <a:pt x="18" y="19"/>
                    <a:pt x="20" y="16"/>
                  </a:cubicBezTo>
                  <a:cubicBezTo>
                    <a:pt x="22" y="14"/>
                    <a:pt x="26" y="13"/>
                    <a:pt x="32" y="13"/>
                  </a:cubicBezTo>
                  <a:cubicBezTo>
                    <a:pt x="37" y="13"/>
                    <a:pt x="40" y="13"/>
                    <a:pt x="42" y="15"/>
                  </a:cubicBezTo>
                  <a:cubicBezTo>
                    <a:pt x="44" y="16"/>
                    <a:pt x="45" y="19"/>
                    <a:pt x="45" y="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623803" y="4687773"/>
              <a:ext cx="219428" cy="204701"/>
            </a:xfrm>
            <a:custGeom>
              <a:avLst/>
              <a:gdLst>
                <a:gd name="T0" fmla="*/ 65 w 125"/>
                <a:gd name="T1" fmla="*/ 1 h 116"/>
                <a:gd name="T2" fmla="*/ 0 w 125"/>
                <a:gd name="T3" fmla="*/ 44 h 116"/>
                <a:gd name="T4" fmla="*/ 13 w 125"/>
                <a:gd name="T5" fmla="*/ 76 h 116"/>
                <a:gd name="T6" fmla="*/ 39 w 125"/>
                <a:gd name="T7" fmla="*/ 91 h 116"/>
                <a:gd name="T8" fmla="*/ 39 w 125"/>
                <a:gd name="T9" fmla="*/ 91 h 116"/>
                <a:gd name="T10" fmla="*/ 39 w 125"/>
                <a:gd name="T11" fmla="*/ 92 h 116"/>
                <a:gd name="T12" fmla="*/ 39 w 125"/>
                <a:gd name="T13" fmla="*/ 92 h 116"/>
                <a:gd name="T14" fmla="*/ 21 w 125"/>
                <a:gd name="T15" fmla="*/ 116 h 116"/>
                <a:gd name="T16" fmla="*/ 30 w 125"/>
                <a:gd name="T17" fmla="*/ 116 h 116"/>
                <a:gd name="T18" fmla="*/ 66 w 125"/>
                <a:gd name="T19" fmla="*/ 95 h 116"/>
                <a:gd name="T20" fmla="*/ 124 w 125"/>
                <a:gd name="T21" fmla="*/ 49 h 116"/>
                <a:gd name="T22" fmla="*/ 65 w 125"/>
                <a:gd name="T23" fmla="*/ 1 h 116"/>
                <a:gd name="T24" fmla="*/ 82 w 125"/>
                <a:gd name="T25" fmla="*/ 77 h 116"/>
                <a:gd name="T26" fmla="*/ 52 w 125"/>
                <a:gd name="T27" fmla="*/ 85 h 116"/>
                <a:gd name="T28" fmla="*/ 70 w 125"/>
                <a:gd name="T29" fmla="*/ 56 h 116"/>
                <a:gd name="T30" fmla="*/ 68 w 125"/>
                <a:gd name="T31" fmla="*/ 56 h 116"/>
                <a:gd name="T32" fmla="*/ 41 w 125"/>
                <a:gd name="T33" fmla="*/ 83 h 116"/>
                <a:gd name="T34" fmla="*/ 32 w 125"/>
                <a:gd name="T35" fmla="*/ 78 h 116"/>
                <a:gd name="T36" fmla="*/ 35 w 125"/>
                <a:gd name="T37" fmla="*/ 29 h 116"/>
                <a:gd name="T38" fmla="*/ 75 w 125"/>
                <a:gd name="T39" fmla="*/ 19 h 116"/>
                <a:gd name="T40" fmla="*/ 99 w 125"/>
                <a:gd name="T41" fmla="*/ 16 h 116"/>
                <a:gd name="T42" fmla="*/ 82 w 125"/>
                <a:gd name="T43" fmla="*/ 7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16">
                  <a:moveTo>
                    <a:pt x="65" y="1"/>
                  </a:moveTo>
                  <a:cubicBezTo>
                    <a:pt x="30" y="0"/>
                    <a:pt x="1" y="19"/>
                    <a:pt x="0" y="44"/>
                  </a:cubicBezTo>
                  <a:cubicBezTo>
                    <a:pt x="0" y="56"/>
                    <a:pt x="3" y="67"/>
                    <a:pt x="13" y="76"/>
                  </a:cubicBezTo>
                  <a:cubicBezTo>
                    <a:pt x="26" y="89"/>
                    <a:pt x="39" y="91"/>
                    <a:pt x="39" y="91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8" y="93"/>
                    <a:pt x="21" y="116"/>
                    <a:pt x="21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9" y="109"/>
                    <a:pt x="60" y="95"/>
                    <a:pt x="66" y="95"/>
                  </a:cubicBezTo>
                  <a:cubicBezTo>
                    <a:pt x="104" y="94"/>
                    <a:pt x="124" y="70"/>
                    <a:pt x="124" y="49"/>
                  </a:cubicBezTo>
                  <a:cubicBezTo>
                    <a:pt x="125" y="24"/>
                    <a:pt x="100" y="3"/>
                    <a:pt x="65" y="1"/>
                  </a:cubicBezTo>
                  <a:close/>
                  <a:moveTo>
                    <a:pt x="82" y="77"/>
                  </a:moveTo>
                  <a:cubicBezTo>
                    <a:pt x="74" y="83"/>
                    <a:pt x="62" y="86"/>
                    <a:pt x="52" y="85"/>
                  </a:cubicBezTo>
                  <a:cubicBezTo>
                    <a:pt x="60" y="71"/>
                    <a:pt x="70" y="56"/>
                    <a:pt x="70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5" y="59"/>
                    <a:pt x="52" y="69"/>
                    <a:pt x="41" y="83"/>
                  </a:cubicBezTo>
                  <a:cubicBezTo>
                    <a:pt x="37" y="82"/>
                    <a:pt x="34" y="80"/>
                    <a:pt x="32" y="78"/>
                  </a:cubicBezTo>
                  <a:cubicBezTo>
                    <a:pt x="17" y="65"/>
                    <a:pt x="20" y="41"/>
                    <a:pt x="35" y="29"/>
                  </a:cubicBezTo>
                  <a:cubicBezTo>
                    <a:pt x="47" y="19"/>
                    <a:pt x="62" y="19"/>
                    <a:pt x="75" y="19"/>
                  </a:cubicBezTo>
                  <a:cubicBezTo>
                    <a:pt x="89" y="19"/>
                    <a:pt x="99" y="16"/>
                    <a:pt x="99" y="16"/>
                  </a:cubicBezTo>
                  <a:cubicBezTo>
                    <a:pt x="99" y="16"/>
                    <a:pt x="108" y="56"/>
                    <a:pt x="82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pic>
        <p:nvPicPr>
          <p:cNvPr id="19" name="Picture 2" descr="C:\Essi yleiset\LUKE töitä\Powerpoint-pohjat\Esityspohja 2019\c_natural_resources_white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699" y="4934866"/>
            <a:ext cx="1754834" cy="11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38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222" r:id="rId2"/>
    <p:sldLayoutId id="2147484168" r:id="rId3"/>
    <p:sldLayoutId id="2147484175" r:id="rId4"/>
    <p:sldLayoutId id="2147484160" r:id="rId5"/>
    <p:sldLayoutId id="2147484119" r:id="rId6"/>
    <p:sldLayoutId id="214748409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4145" r:id="rId17"/>
    <p:sldLayoutId id="2147484146" r:id="rId18"/>
    <p:sldLayoutId id="2147484147" r:id="rId19"/>
    <p:sldLayoutId id="2147484148" r:id="rId20"/>
    <p:sldLayoutId id="2147484149" r:id="rId21"/>
    <p:sldLayoutId id="2147484150" r:id="rId22"/>
    <p:sldLayoutId id="2147484151" r:id="rId23"/>
    <p:sldLayoutId id="2147484152" r:id="rId24"/>
    <p:sldLayoutId id="2147484153" r:id="rId25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529" y="4025731"/>
            <a:ext cx="1112400" cy="9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27" r:id="rId8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27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203" r:id="rId2"/>
    <p:sldLayoutId id="2147484198" r:id="rId3"/>
    <p:sldLayoutId id="2147484199" r:id="rId4"/>
    <p:sldLayoutId id="2147484200" r:id="rId5"/>
    <p:sldLayoutId id="2147484201" r:id="rId6"/>
    <p:sldLayoutId id="2147484204" r:id="rId7"/>
    <p:sldLayoutId id="2147484185" r:id="rId8"/>
    <p:sldLayoutId id="2147484186" r:id="rId9"/>
    <p:sldLayoutId id="2147484187" r:id="rId10"/>
    <p:sldLayoutId id="2147484188" r:id="rId11"/>
    <p:sldLayoutId id="2147484184" r:id="rId12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1" y="4814887"/>
            <a:ext cx="869950" cy="204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C2AAED01-D84A-4DED-9C75-BDB283C7AE3B}" type="datetime1">
              <a:rPr lang="fi-FI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15.1.2024</a:t>
            </a:fld>
            <a:endParaRPr lang="en-US" dirty="0">
              <a:solidFill>
                <a:srgbClr val="54585A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0725" y="4827985"/>
            <a:ext cx="0" cy="3238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05" y="4226903"/>
            <a:ext cx="1231200" cy="82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5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  <p:sldLayoutId id="2147484237" r:id="rId12"/>
    <p:sldLayoutId id="2147484238" r:id="rId13"/>
    <p:sldLayoutId id="2147484239" r:id="rId14"/>
    <p:sldLayoutId id="2147484240" r:id="rId15"/>
    <p:sldLayoutId id="2147484241" r:id="rId16"/>
    <p:sldLayoutId id="2147484242" r:id="rId17"/>
    <p:sldLayoutId id="2147484243" r:id="rId18"/>
    <p:sldLayoutId id="2147484244" r:id="rId19"/>
    <p:sldLayoutId id="2147484245" r:id="rId20"/>
    <p:sldLayoutId id="2147484247" r:id="rId21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041CEEB-AA6D-4DBD-82A0-CCECA65F4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67167" y="4832656"/>
            <a:ext cx="1795807" cy="185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1DC33-F91A-4317-806A-E8D2A3D7D178}" type="datetimeFigureOut">
              <a:rPr lang="fi-FI" smtClean="0"/>
              <a:t>15.1.2024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82CC2FF-054F-44E0-AA0C-140EA4ED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1812" y="4832656"/>
            <a:ext cx="2011645" cy="185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CEC3861-1AEA-4C31-97BB-96C9521F7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76684" y="4832656"/>
            <a:ext cx="833684" cy="185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  <p:sp>
        <p:nvSpPr>
          <p:cNvPr id="9" name="Otsikon paikkamerkki 1">
            <a:extLst>
              <a:ext uri="{FF2B5EF4-FFF2-40B4-BE49-F238E27FC236}">
                <a16:creationId xmlns:a16="http://schemas.microsoft.com/office/drawing/2014/main" id="{FF7F1B9B-0DF9-4B00-9000-59D731DA2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16" y="376714"/>
            <a:ext cx="8335652" cy="709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10" name="Tekstin paikkamerkki 2">
            <a:extLst>
              <a:ext uri="{FF2B5EF4-FFF2-40B4-BE49-F238E27FC236}">
                <a16:creationId xmlns:a16="http://schemas.microsoft.com/office/drawing/2014/main" id="{7518C29B-47B6-47BA-A0FB-7BD55916F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716" y="1186339"/>
            <a:ext cx="8335652" cy="3317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F82D26-6ED2-5EE3-625E-26AD9318EF0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261" y="4656412"/>
            <a:ext cx="3137361" cy="3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6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50" r:id="rId2"/>
    <p:sldLayoutId id="2147484251" r:id="rId3"/>
    <p:sldLayoutId id="2147484252" r:id="rId4"/>
    <p:sldLayoutId id="21474842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43997" y="4666257"/>
            <a:ext cx="499235" cy="337242"/>
            <a:chOff x="343996" y="4687773"/>
            <a:chExt cx="499235" cy="337242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343996" y="4859339"/>
              <a:ext cx="100142" cy="162730"/>
            </a:xfrm>
            <a:custGeom>
              <a:avLst/>
              <a:gdLst>
                <a:gd name="T0" fmla="*/ 0 w 57"/>
                <a:gd name="T1" fmla="*/ 0 h 92"/>
                <a:gd name="T2" fmla="*/ 0 w 57"/>
                <a:gd name="T3" fmla="*/ 73 h 92"/>
                <a:gd name="T4" fmla="*/ 21 w 57"/>
                <a:gd name="T5" fmla="*/ 92 h 92"/>
                <a:gd name="T6" fmla="*/ 57 w 57"/>
                <a:gd name="T7" fmla="*/ 91 h 92"/>
                <a:gd name="T8" fmla="*/ 56 w 57"/>
                <a:gd name="T9" fmla="*/ 78 h 92"/>
                <a:gd name="T10" fmla="*/ 24 w 57"/>
                <a:gd name="T11" fmla="*/ 78 h 92"/>
                <a:gd name="T12" fmla="*/ 18 w 57"/>
                <a:gd name="T13" fmla="*/ 76 h 92"/>
                <a:gd name="T14" fmla="*/ 17 w 57"/>
                <a:gd name="T15" fmla="*/ 71 h 92"/>
                <a:gd name="T16" fmla="*/ 17 w 57"/>
                <a:gd name="T17" fmla="*/ 0 h 92"/>
                <a:gd name="T18" fmla="*/ 0 w 57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92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86"/>
                    <a:pt x="7" y="92"/>
                    <a:pt x="21" y="92"/>
                  </a:cubicBezTo>
                  <a:cubicBezTo>
                    <a:pt x="36" y="92"/>
                    <a:pt x="48" y="92"/>
                    <a:pt x="57" y="91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2" y="78"/>
                    <a:pt x="19" y="78"/>
                    <a:pt x="18" y="76"/>
                  </a:cubicBezTo>
                  <a:cubicBezTo>
                    <a:pt x="17" y="75"/>
                    <a:pt x="17" y="73"/>
                    <a:pt x="17" y="71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451501" y="4906465"/>
              <a:ext cx="105296" cy="118550"/>
            </a:xfrm>
            <a:custGeom>
              <a:avLst/>
              <a:gdLst>
                <a:gd name="T0" fmla="*/ 44 w 60"/>
                <a:gd name="T1" fmla="*/ 0 h 67"/>
                <a:gd name="T2" fmla="*/ 44 w 60"/>
                <a:gd name="T3" fmla="*/ 46 h 67"/>
                <a:gd name="T4" fmla="*/ 25 w 60"/>
                <a:gd name="T5" fmla="*/ 53 h 67"/>
                <a:gd name="T6" fmla="*/ 18 w 60"/>
                <a:gd name="T7" fmla="*/ 51 h 67"/>
                <a:gd name="T8" fmla="*/ 17 w 60"/>
                <a:gd name="T9" fmla="*/ 44 h 67"/>
                <a:gd name="T10" fmla="*/ 17 w 60"/>
                <a:gd name="T11" fmla="*/ 0 h 67"/>
                <a:gd name="T12" fmla="*/ 0 w 60"/>
                <a:gd name="T13" fmla="*/ 0 h 67"/>
                <a:gd name="T14" fmla="*/ 0 w 60"/>
                <a:gd name="T15" fmla="*/ 49 h 67"/>
                <a:gd name="T16" fmla="*/ 18 w 60"/>
                <a:gd name="T17" fmla="*/ 67 h 67"/>
                <a:gd name="T18" fmla="*/ 46 w 60"/>
                <a:gd name="T19" fmla="*/ 56 h 67"/>
                <a:gd name="T20" fmla="*/ 47 w 60"/>
                <a:gd name="T21" fmla="*/ 65 h 67"/>
                <a:gd name="T22" fmla="*/ 60 w 60"/>
                <a:gd name="T23" fmla="*/ 65 h 67"/>
                <a:gd name="T24" fmla="*/ 60 w 60"/>
                <a:gd name="T25" fmla="*/ 0 h 67"/>
                <a:gd name="T26" fmla="*/ 44 w 60"/>
                <a:gd name="T2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7">
                  <a:moveTo>
                    <a:pt x="44" y="0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35" y="51"/>
                    <a:pt x="29" y="53"/>
                    <a:pt x="25" y="53"/>
                  </a:cubicBezTo>
                  <a:cubicBezTo>
                    <a:pt x="21" y="53"/>
                    <a:pt x="19" y="52"/>
                    <a:pt x="18" y="51"/>
                  </a:cubicBezTo>
                  <a:cubicBezTo>
                    <a:pt x="17" y="50"/>
                    <a:pt x="16" y="47"/>
                    <a:pt x="17" y="4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1"/>
                    <a:pt x="6" y="67"/>
                    <a:pt x="18" y="67"/>
                  </a:cubicBezTo>
                  <a:cubicBezTo>
                    <a:pt x="27" y="67"/>
                    <a:pt x="36" y="63"/>
                    <a:pt x="46" y="56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578150" y="4859339"/>
              <a:ext cx="106769" cy="162730"/>
            </a:xfrm>
            <a:custGeom>
              <a:avLst/>
              <a:gdLst>
                <a:gd name="T0" fmla="*/ 43 w 61"/>
                <a:gd name="T1" fmla="*/ 92 h 92"/>
                <a:gd name="T2" fmla="*/ 61 w 61"/>
                <a:gd name="T3" fmla="*/ 92 h 92"/>
                <a:gd name="T4" fmla="*/ 41 w 61"/>
                <a:gd name="T5" fmla="*/ 62 h 92"/>
                <a:gd name="T6" fmla="*/ 35 w 61"/>
                <a:gd name="T7" fmla="*/ 56 h 92"/>
                <a:gd name="T8" fmla="*/ 35 w 61"/>
                <a:gd name="T9" fmla="*/ 55 h 92"/>
                <a:gd name="T10" fmla="*/ 41 w 61"/>
                <a:gd name="T11" fmla="*/ 50 h 92"/>
                <a:gd name="T12" fmla="*/ 59 w 61"/>
                <a:gd name="T13" fmla="*/ 27 h 92"/>
                <a:gd name="T14" fmla="*/ 41 w 61"/>
                <a:gd name="T15" fmla="*/ 27 h 92"/>
                <a:gd name="T16" fmla="*/ 23 w 61"/>
                <a:gd name="T17" fmla="*/ 50 h 92"/>
                <a:gd name="T18" fmla="*/ 16 w 61"/>
                <a:gd name="T19" fmla="*/ 50 h 92"/>
                <a:gd name="T20" fmla="*/ 17 w 61"/>
                <a:gd name="T21" fmla="*/ 39 h 92"/>
                <a:gd name="T22" fmla="*/ 17 w 61"/>
                <a:gd name="T23" fmla="*/ 0 h 92"/>
                <a:gd name="T24" fmla="*/ 0 w 61"/>
                <a:gd name="T25" fmla="*/ 0 h 92"/>
                <a:gd name="T26" fmla="*/ 0 w 61"/>
                <a:gd name="T27" fmla="*/ 92 h 92"/>
                <a:gd name="T28" fmla="*/ 16 w 61"/>
                <a:gd name="T29" fmla="*/ 92 h 92"/>
                <a:gd name="T30" fmla="*/ 16 w 61"/>
                <a:gd name="T31" fmla="*/ 71 h 92"/>
                <a:gd name="T32" fmla="*/ 16 w 61"/>
                <a:gd name="T33" fmla="*/ 61 h 92"/>
                <a:gd name="T34" fmla="*/ 23 w 61"/>
                <a:gd name="T35" fmla="*/ 61 h 92"/>
                <a:gd name="T36" fmla="*/ 43 w 61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92">
                  <a:moveTo>
                    <a:pt x="43" y="92"/>
                  </a:moveTo>
                  <a:cubicBezTo>
                    <a:pt x="61" y="92"/>
                    <a:pt x="61" y="92"/>
                    <a:pt x="61" y="9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9" y="59"/>
                    <a:pt x="37" y="57"/>
                    <a:pt x="35" y="5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7" y="54"/>
                    <a:pt x="39" y="52"/>
                    <a:pt x="41" y="50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47"/>
                    <a:pt x="17" y="43"/>
                    <a:pt x="17" y="3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9"/>
                    <a:pt x="16" y="65"/>
                    <a:pt x="16" y="61"/>
                  </a:cubicBezTo>
                  <a:cubicBezTo>
                    <a:pt x="23" y="61"/>
                    <a:pt x="23" y="61"/>
                    <a:pt x="23" y="61"/>
                  </a:cubicBezTo>
                  <a:lnTo>
                    <a:pt x="43" y="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681237" y="4903519"/>
              <a:ext cx="107505" cy="121496"/>
            </a:xfrm>
            <a:custGeom>
              <a:avLst/>
              <a:gdLst>
                <a:gd name="T0" fmla="*/ 61 w 61"/>
                <a:gd name="T1" fmla="*/ 23 h 69"/>
                <a:gd name="T2" fmla="*/ 54 w 61"/>
                <a:gd name="T3" fmla="*/ 6 h 69"/>
                <a:gd name="T4" fmla="*/ 31 w 61"/>
                <a:gd name="T5" fmla="*/ 0 h 69"/>
                <a:gd name="T6" fmla="*/ 7 w 61"/>
                <a:gd name="T7" fmla="*/ 8 h 69"/>
                <a:gd name="T8" fmla="*/ 0 w 61"/>
                <a:gd name="T9" fmla="*/ 34 h 69"/>
                <a:gd name="T10" fmla="*/ 7 w 61"/>
                <a:gd name="T11" fmla="*/ 61 h 69"/>
                <a:gd name="T12" fmla="*/ 32 w 61"/>
                <a:gd name="T13" fmla="*/ 69 h 69"/>
                <a:gd name="T14" fmla="*/ 59 w 61"/>
                <a:gd name="T15" fmla="*/ 64 h 69"/>
                <a:gd name="T16" fmla="*/ 58 w 61"/>
                <a:gd name="T17" fmla="*/ 54 h 69"/>
                <a:gd name="T18" fmla="*/ 34 w 61"/>
                <a:gd name="T19" fmla="*/ 55 h 69"/>
                <a:gd name="T20" fmla="*/ 22 w 61"/>
                <a:gd name="T21" fmla="*/ 53 h 69"/>
                <a:gd name="T22" fmla="*/ 17 w 61"/>
                <a:gd name="T23" fmla="*/ 41 h 69"/>
                <a:gd name="T24" fmla="*/ 44 w 61"/>
                <a:gd name="T25" fmla="*/ 41 h 69"/>
                <a:gd name="T26" fmla="*/ 61 w 61"/>
                <a:gd name="T27" fmla="*/ 23 h 69"/>
                <a:gd name="T28" fmla="*/ 45 w 61"/>
                <a:gd name="T29" fmla="*/ 22 h 69"/>
                <a:gd name="T30" fmla="*/ 39 w 61"/>
                <a:gd name="T31" fmla="*/ 30 h 69"/>
                <a:gd name="T32" fmla="*/ 17 w 61"/>
                <a:gd name="T33" fmla="*/ 30 h 69"/>
                <a:gd name="T34" fmla="*/ 20 w 61"/>
                <a:gd name="T35" fmla="*/ 16 h 69"/>
                <a:gd name="T36" fmla="*/ 32 w 61"/>
                <a:gd name="T37" fmla="*/ 13 h 69"/>
                <a:gd name="T38" fmla="*/ 42 w 61"/>
                <a:gd name="T39" fmla="*/ 15 h 69"/>
                <a:gd name="T40" fmla="*/ 45 w 61"/>
                <a:gd name="T4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9">
                  <a:moveTo>
                    <a:pt x="61" y="23"/>
                  </a:moveTo>
                  <a:cubicBezTo>
                    <a:pt x="61" y="15"/>
                    <a:pt x="59" y="9"/>
                    <a:pt x="54" y="6"/>
                  </a:cubicBezTo>
                  <a:cubicBezTo>
                    <a:pt x="49" y="2"/>
                    <a:pt x="42" y="0"/>
                    <a:pt x="31" y="0"/>
                  </a:cubicBezTo>
                  <a:cubicBezTo>
                    <a:pt x="20" y="0"/>
                    <a:pt x="12" y="3"/>
                    <a:pt x="7" y="8"/>
                  </a:cubicBezTo>
                  <a:cubicBezTo>
                    <a:pt x="2" y="13"/>
                    <a:pt x="0" y="22"/>
                    <a:pt x="0" y="34"/>
                  </a:cubicBezTo>
                  <a:cubicBezTo>
                    <a:pt x="0" y="47"/>
                    <a:pt x="2" y="55"/>
                    <a:pt x="7" y="61"/>
                  </a:cubicBezTo>
                  <a:cubicBezTo>
                    <a:pt x="12" y="66"/>
                    <a:pt x="21" y="69"/>
                    <a:pt x="32" y="69"/>
                  </a:cubicBezTo>
                  <a:cubicBezTo>
                    <a:pt x="44" y="69"/>
                    <a:pt x="53" y="67"/>
                    <a:pt x="59" y="6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49" y="55"/>
                    <a:pt x="41" y="55"/>
                    <a:pt x="34" y="55"/>
                  </a:cubicBezTo>
                  <a:cubicBezTo>
                    <a:pt x="29" y="55"/>
                    <a:pt x="24" y="54"/>
                    <a:pt x="22" y="53"/>
                  </a:cubicBezTo>
                  <a:cubicBezTo>
                    <a:pt x="19" y="51"/>
                    <a:pt x="18" y="47"/>
                    <a:pt x="17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5" y="41"/>
                    <a:pt x="61" y="35"/>
                    <a:pt x="61" y="23"/>
                  </a:cubicBezTo>
                  <a:moveTo>
                    <a:pt x="45" y="22"/>
                  </a:moveTo>
                  <a:cubicBezTo>
                    <a:pt x="45" y="27"/>
                    <a:pt x="43" y="30"/>
                    <a:pt x="39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3"/>
                    <a:pt x="18" y="19"/>
                    <a:pt x="20" y="16"/>
                  </a:cubicBezTo>
                  <a:cubicBezTo>
                    <a:pt x="22" y="14"/>
                    <a:pt x="26" y="13"/>
                    <a:pt x="32" y="13"/>
                  </a:cubicBezTo>
                  <a:cubicBezTo>
                    <a:pt x="37" y="13"/>
                    <a:pt x="40" y="13"/>
                    <a:pt x="42" y="15"/>
                  </a:cubicBezTo>
                  <a:cubicBezTo>
                    <a:pt x="44" y="16"/>
                    <a:pt x="45" y="19"/>
                    <a:pt x="45" y="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623803" y="4687773"/>
              <a:ext cx="219428" cy="204701"/>
            </a:xfrm>
            <a:custGeom>
              <a:avLst/>
              <a:gdLst>
                <a:gd name="T0" fmla="*/ 65 w 125"/>
                <a:gd name="T1" fmla="*/ 1 h 116"/>
                <a:gd name="T2" fmla="*/ 0 w 125"/>
                <a:gd name="T3" fmla="*/ 44 h 116"/>
                <a:gd name="T4" fmla="*/ 13 w 125"/>
                <a:gd name="T5" fmla="*/ 76 h 116"/>
                <a:gd name="T6" fmla="*/ 39 w 125"/>
                <a:gd name="T7" fmla="*/ 91 h 116"/>
                <a:gd name="T8" fmla="*/ 39 w 125"/>
                <a:gd name="T9" fmla="*/ 91 h 116"/>
                <a:gd name="T10" fmla="*/ 39 w 125"/>
                <a:gd name="T11" fmla="*/ 92 h 116"/>
                <a:gd name="T12" fmla="*/ 39 w 125"/>
                <a:gd name="T13" fmla="*/ 92 h 116"/>
                <a:gd name="T14" fmla="*/ 21 w 125"/>
                <a:gd name="T15" fmla="*/ 116 h 116"/>
                <a:gd name="T16" fmla="*/ 30 w 125"/>
                <a:gd name="T17" fmla="*/ 116 h 116"/>
                <a:gd name="T18" fmla="*/ 66 w 125"/>
                <a:gd name="T19" fmla="*/ 95 h 116"/>
                <a:gd name="T20" fmla="*/ 124 w 125"/>
                <a:gd name="T21" fmla="*/ 49 h 116"/>
                <a:gd name="T22" fmla="*/ 65 w 125"/>
                <a:gd name="T23" fmla="*/ 1 h 116"/>
                <a:gd name="T24" fmla="*/ 82 w 125"/>
                <a:gd name="T25" fmla="*/ 77 h 116"/>
                <a:gd name="T26" fmla="*/ 52 w 125"/>
                <a:gd name="T27" fmla="*/ 85 h 116"/>
                <a:gd name="T28" fmla="*/ 70 w 125"/>
                <a:gd name="T29" fmla="*/ 56 h 116"/>
                <a:gd name="T30" fmla="*/ 68 w 125"/>
                <a:gd name="T31" fmla="*/ 56 h 116"/>
                <a:gd name="T32" fmla="*/ 41 w 125"/>
                <a:gd name="T33" fmla="*/ 83 h 116"/>
                <a:gd name="T34" fmla="*/ 32 w 125"/>
                <a:gd name="T35" fmla="*/ 78 h 116"/>
                <a:gd name="T36" fmla="*/ 35 w 125"/>
                <a:gd name="T37" fmla="*/ 29 h 116"/>
                <a:gd name="T38" fmla="*/ 75 w 125"/>
                <a:gd name="T39" fmla="*/ 19 h 116"/>
                <a:gd name="T40" fmla="*/ 99 w 125"/>
                <a:gd name="T41" fmla="*/ 16 h 116"/>
                <a:gd name="T42" fmla="*/ 82 w 125"/>
                <a:gd name="T43" fmla="*/ 7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16">
                  <a:moveTo>
                    <a:pt x="65" y="1"/>
                  </a:moveTo>
                  <a:cubicBezTo>
                    <a:pt x="30" y="0"/>
                    <a:pt x="1" y="19"/>
                    <a:pt x="0" y="44"/>
                  </a:cubicBezTo>
                  <a:cubicBezTo>
                    <a:pt x="0" y="56"/>
                    <a:pt x="3" y="67"/>
                    <a:pt x="13" y="76"/>
                  </a:cubicBezTo>
                  <a:cubicBezTo>
                    <a:pt x="26" y="89"/>
                    <a:pt x="39" y="91"/>
                    <a:pt x="39" y="91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8" y="93"/>
                    <a:pt x="21" y="116"/>
                    <a:pt x="21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9" y="109"/>
                    <a:pt x="60" y="95"/>
                    <a:pt x="66" y="95"/>
                  </a:cubicBezTo>
                  <a:cubicBezTo>
                    <a:pt x="104" y="94"/>
                    <a:pt x="124" y="70"/>
                    <a:pt x="124" y="49"/>
                  </a:cubicBezTo>
                  <a:cubicBezTo>
                    <a:pt x="125" y="24"/>
                    <a:pt x="100" y="3"/>
                    <a:pt x="65" y="1"/>
                  </a:cubicBezTo>
                  <a:close/>
                  <a:moveTo>
                    <a:pt x="82" y="77"/>
                  </a:moveTo>
                  <a:cubicBezTo>
                    <a:pt x="74" y="83"/>
                    <a:pt x="62" y="86"/>
                    <a:pt x="52" y="85"/>
                  </a:cubicBezTo>
                  <a:cubicBezTo>
                    <a:pt x="60" y="71"/>
                    <a:pt x="70" y="56"/>
                    <a:pt x="70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5" y="59"/>
                    <a:pt x="52" y="69"/>
                    <a:pt x="41" y="83"/>
                  </a:cubicBezTo>
                  <a:cubicBezTo>
                    <a:pt x="37" y="82"/>
                    <a:pt x="34" y="80"/>
                    <a:pt x="32" y="78"/>
                  </a:cubicBezTo>
                  <a:cubicBezTo>
                    <a:pt x="17" y="65"/>
                    <a:pt x="20" y="41"/>
                    <a:pt x="35" y="29"/>
                  </a:cubicBezTo>
                  <a:cubicBezTo>
                    <a:pt x="47" y="19"/>
                    <a:pt x="62" y="19"/>
                    <a:pt x="75" y="19"/>
                  </a:cubicBezTo>
                  <a:cubicBezTo>
                    <a:pt x="89" y="19"/>
                    <a:pt x="99" y="16"/>
                    <a:pt x="99" y="16"/>
                  </a:cubicBezTo>
                  <a:cubicBezTo>
                    <a:pt x="99" y="16"/>
                    <a:pt x="108" y="56"/>
                    <a:pt x="82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</p:grpSp>
      <p:pic>
        <p:nvPicPr>
          <p:cNvPr id="19" name="Picture 2" descr="C:\Essi yleiset\LUKE töitä\Powerpoint-pohjat\Esityspohja 2019\c_natural_resources_white.png"/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700" y="4902591"/>
            <a:ext cx="2219767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1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  <p:sldLayoutId id="2147484266" r:id="rId12"/>
    <p:sldLayoutId id="2147484267" r:id="rId13"/>
    <p:sldLayoutId id="2147484268" r:id="rId14"/>
    <p:sldLayoutId id="2147484269" r:id="rId15"/>
    <p:sldLayoutId id="2147484270" r:id="rId16"/>
    <p:sldLayoutId id="2147484271" r:id="rId17"/>
    <p:sldLayoutId id="2147484272" r:id="rId18"/>
    <p:sldLayoutId id="2147484273" r:id="rId19"/>
    <p:sldLayoutId id="2147484274" r:id="rId20"/>
    <p:sldLayoutId id="2147484275" r:id="rId21"/>
    <p:sldLayoutId id="2147484276" r:id="rId22"/>
    <p:sldLayoutId id="2147484277" r:id="rId23"/>
    <p:sldLayoutId id="2147484278" r:id="rId24"/>
    <p:sldLayoutId id="2147484279" r:id="rId25"/>
  </p:sldLayoutIdLst>
  <p:hf hdr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378" algn="l" defTabSz="457189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457189" rtl="0" eaLnBrk="1" fontAlgn="base" hangingPunct="1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31" indent="-285743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2972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348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1088363" y="434130"/>
            <a:ext cx="3402675" cy="26739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657725" y="434700"/>
            <a:ext cx="4227909" cy="4302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Päivämäärän paikkamerkki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75148" y="4827600"/>
            <a:ext cx="495770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fld id="{B3BE4D91-3E6B-427E-9162-90DA282BF153}" type="datetime1">
              <a:rPr lang="en-GB" noProof="0" smtClean="0"/>
              <a:t>15/01/2024</a:t>
            </a:fld>
            <a:endParaRPr lang="en-GB" noProof="0"/>
          </a:p>
        </p:txBody>
      </p:sp>
      <p:sp>
        <p:nvSpPr>
          <p:cNvPr id="5" name="Alatunnisteen paikkamerkki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896" y="4827600"/>
            <a:ext cx="3464074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Footer</a:t>
            </a:r>
          </a:p>
        </p:txBody>
      </p:sp>
      <p:sp>
        <p:nvSpPr>
          <p:cNvPr id="6" name="Dian numeron paikkamerkki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5985" y="4827600"/>
            <a:ext cx="291397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6" name="Tekstiruutu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280410" y="4827600"/>
            <a:ext cx="1605224" cy="16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450" b="1" noProof="0" dirty="0">
                <a:solidFill>
                  <a:schemeClr val="tx1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393198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  <p:sldLayoutId id="2147484292" r:id="rId12"/>
    <p:sldLayoutId id="2147484293" r:id="rId13"/>
    <p:sldLayoutId id="2147484294" r:id="rId14"/>
    <p:sldLayoutId id="2147484295" r:id="rId15"/>
    <p:sldLayoutId id="2147484296" r:id="rId16"/>
    <p:sldLayoutId id="2147484297" r:id="rId17"/>
    <p:sldLayoutId id="2147484298" r:id="rId18"/>
    <p:sldLayoutId id="2147484299" r:id="rId19"/>
    <p:sldLayoutId id="2147484300" r:id="rId20"/>
    <p:sldLayoutId id="2147484301" r:id="rId21"/>
    <p:sldLayoutId id="2147484302" r:id="rId22"/>
    <p:sldLayoutId id="2147484303" r:id="rId23"/>
    <p:sldLayoutId id="2147484304" r:id="rId24"/>
    <p:sldLayoutId id="2147484305" r:id="rId25"/>
    <p:sldLayoutId id="2147484306" r:id="rId26"/>
    <p:sldLayoutId id="2147484307" r:id="rId27"/>
  </p:sldLayoutIdLs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272" indent="-270272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Font typeface="Verdana" panose="020B0604030504040204" pitchFamily="34" charset="0"/>
        <a:buChar char="‒"/>
        <a:defRPr sz="21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272" indent="-270272" algn="l" defTabSz="685800" rtl="0" eaLnBrk="1" latinLnBrk="0" hangingPunct="1">
        <a:lnSpc>
          <a:spcPct val="110000"/>
        </a:lnSpc>
        <a:spcBef>
          <a:spcPts val="0"/>
        </a:spcBef>
        <a:spcAft>
          <a:spcPts val="225"/>
        </a:spcAft>
        <a:buFont typeface="Verdana" panose="020B0604030504040204" pitchFamily="34" charset="0"/>
        <a:buChar char="-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544" indent="-270272" algn="l" defTabSz="6858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-"/>
        <a:defRPr sz="15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804863" indent="-264319" algn="l" defTabSz="6858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-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71463" algn="l" defTabSz="6858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-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982">
          <p15:clr>
            <a:srgbClr val="F26B43"/>
          </p15:clr>
        </p15:guide>
        <p15:guide id="4" pos="855">
          <p15:clr>
            <a:srgbClr val="F26B43"/>
          </p15:clr>
        </p15:guide>
        <p15:guide id="5" pos="209">
          <p15:clr>
            <a:srgbClr val="F26B43"/>
          </p15:clr>
        </p15:guide>
        <p15:guide id="6" pos="3779">
          <p15:clr>
            <a:srgbClr val="F26B43"/>
          </p15:clr>
        </p15:guide>
        <p15:guide id="7" pos="3912">
          <p15:clr>
            <a:srgbClr val="F26B43"/>
          </p15:clr>
        </p15:guide>
        <p15:guide id="8" pos="7463">
          <p15:clr>
            <a:srgbClr val="F26B43"/>
          </p15:clr>
        </p15:guide>
        <p15:guide id="9" orient="horz" pos="368">
          <p15:clr>
            <a:srgbClr val="F26B43"/>
          </p15:clr>
        </p15:guide>
        <p15:guide id="10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foreco.2018.04.046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eart.2020.576510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4214/sf.10494" TargetMode="External"/><Relationship Id="rId2" Type="http://schemas.openxmlformats.org/officeDocument/2006/relationships/hyperlink" Target="https://doi.org/10.1139/cjfr-2022-0101" TargetMode="Externa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4.xml"/><Relationship Id="rId6" Type="http://schemas.openxmlformats.org/officeDocument/2006/relationships/hyperlink" Target="https://doi.org/10.3390/f13111797" TargetMode="External"/><Relationship Id="rId5" Type="http://schemas.openxmlformats.org/officeDocument/2006/relationships/hyperlink" Target="https://doi.org/10.5194/hess-23-3457-2019" TargetMode="Externa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84.png"/><Relationship Id="rId5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3.xml"/><Relationship Id="rId6" Type="http://schemas.openxmlformats.org/officeDocument/2006/relationships/hyperlink" Target="https://doi.org/10.3390/f13111797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eEcomod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0.png"/><Relationship Id="rId5" Type="http://schemas.openxmlformats.org/officeDocument/2006/relationships/image" Target="../media/image52.png"/><Relationship Id="rId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BF6A09-4213-6657-93AE-496D0A9C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16" y="1714500"/>
            <a:ext cx="5806625" cy="857250"/>
          </a:xfrm>
        </p:spPr>
        <p:txBody>
          <a:bodyPr/>
          <a:lstStyle/>
          <a:p>
            <a:r>
              <a:rPr lang="fi-FI" dirty="0" err="1"/>
              <a:t>Snapshots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ecohydrology</a:t>
            </a:r>
            <a:r>
              <a:rPr lang="fi-FI" dirty="0"/>
              <a:t> and </a:t>
            </a:r>
            <a:r>
              <a:rPr lang="fi-FI" dirty="0" err="1"/>
              <a:t>ecosystem</a:t>
            </a:r>
            <a:r>
              <a:rPr lang="fi-FI" dirty="0"/>
              <a:t> </a:t>
            </a:r>
            <a:r>
              <a:rPr lang="fi-FI" dirty="0" err="1"/>
              <a:t>modeling</a:t>
            </a:r>
            <a:r>
              <a:rPr lang="fi-FI" dirty="0"/>
              <a:t> at Luke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E796A1-02CE-CCB0-3AF9-A66F23C9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2472690"/>
            <a:ext cx="5806624" cy="2257425"/>
          </a:xfrm>
        </p:spPr>
        <p:txBody>
          <a:bodyPr/>
          <a:lstStyle/>
          <a:p>
            <a:endParaRPr lang="fi-FI" dirty="0"/>
          </a:p>
          <a:p>
            <a:r>
              <a:rPr lang="fi-FI" dirty="0"/>
              <a:t>Samuli Launiainen</a:t>
            </a:r>
          </a:p>
          <a:p>
            <a:endParaRPr lang="fi-FI" dirty="0"/>
          </a:p>
          <a:p>
            <a:r>
              <a:rPr lang="fi-FI" sz="1600" dirty="0"/>
              <a:t>Team: J-P Nousu, Kersti Leppä, Olli-Pekka Tikkasalo, Toprak Aslan, Pavel Alekseychik, Leena Stenberg, Aura Salmivaara, Katja Rinne-Garmston et </a:t>
            </a:r>
            <a:r>
              <a:rPr lang="fi-FI" sz="1600" dirty="0" err="1"/>
              <a:t>co.</a:t>
            </a:r>
            <a:endParaRPr lang="fi-FI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F0D5B-0C38-AB7B-C9FF-A8DDC0A938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D91C6D-86C6-4A40-BE3B-ECDF3B61D45B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5C43-A50C-C329-C20C-8A7E7D7DA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423" y="4483448"/>
            <a:ext cx="5806625" cy="452967"/>
          </a:xfrm>
        </p:spPr>
        <p:txBody>
          <a:bodyPr/>
          <a:lstStyle/>
          <a:p>
            <a:r>
              <a:rPr lang="fi-FI" dirty="0"/>
              <a:t>FMI </a:t>
            </a:r>
            <a:r>
              <a:rPr lang="fi-FI" dirty="0" err="1"/>
              <a:t>Carbon</a:t>
            </a:r>
            <a:r>
              <a:rPr lang="fi-FI" dirty="0"/>
              <a:t> </a:t>
            </a:r>
            <a:r>
              <a:rPr lang="fi-FI" dirty="0" err="1"/>
              <a:t>cycle</a:t>
            </a:r>
            <a:r>
              <a:rPr lang="fi-FI" dirty="0"/>
              <a:t> </a:t>
            </a:r>
            <a:r>
              <a:rPr lang="fi-FI" dirty="0" err="1"/>
              <a:t>group</a:t>
            </a:r>
            <a:r>
              <a:rPr lang="fi-FI" dirty="0"/>
              <a:t> 15.01.2024</a:t>
            </a:r>
          </a:p>
        </p:txBody>
      </p:sp>
    </p:spTree>
    <p:extLst>
      <p:ext uri="{BB962C8B-B14F-4D97-AF65-F5344CB8AC3E}">
        <p14:creationId xmlns:p14="http://schemas.microsoft.com/office/powerpoint/2010/main" val="1017336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-</a:t>
            </a:r>
            <a:r>
              <a:rPr lang="fi-FI" dirty="0" err="1"/>
              <a:t>scenarios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113" y="913954"/>
            <a:ext cx="6351392" cy="3505646"/>
          </a:xfrm>
        </p:spPr>
        <p:txBody>
          <a:bodyPr/>
          <a:lstStyle/>
          <a:p>
            <a:pPr marL="0" indent="0">
              <a:buNone/>
            </a:pPr>
            <a:r>
              <a:rPr lang="fi-FI" dirty="0" err="1"/>
              <a:t>Numerical</a:t>
            </a:r>
            <a:r>
              <a:rPr lang="fi-FI" dirty="0"/>
              <a:t> </a:t>
            </a:r>
            <a:r>
              <a:rPr lang="fi-FI" dirty="0" err="1"/>
              <a:t>experiment</a:t>
            </a:r>
            <a:r>
              <a:rPr lang="fi-FI" dirty="0"/>
              <a:t>, </a:t>
            </a:r>
            <a:r>
              <a:rPr lang="fi-FI" dirty="0" err="1"/>
              <a:t>factorial</a:t>
            </a:r>
            <a:r>
              <a:rPr lang="fi-FI" dirty="0"/>
              <a:t> design</a:t>
            </a:r>
          </a:p>
          <a:p>
            <a:pPr marL="0" indent="0">
              <a:buNone/>
            </a:pPr>
            <a:endParaRPr lang="fi-FI" dirty="0"/>
          </a:p>
          <a:p>
            <a:r>
              <a:rPr lang="fi-FI" sz="1600" dirty="0"/>
              <a:t>LAI + CO2 + </a:t>
            </a:r>
            <a:r>
              <a:rPr lang="fi-FI" sz="1600" dirty="0" err="1"/>
              <a:t>Nleaf</a:t>
            </a:r>
            <a:r>
              <a:rPr lang="fi-FI" sz="1600" dirty="0"/>
              <a:t> + </a:t>
            </a:r>
            <a:r>
              <a:rPr lang="fi-FI" sz="1600" dirty="0" err="1"/>
              <a:t>Met</a:t>
            </a:r>
            <a:endParaRPr lang="fi-FI" sz="1600" dirty="0"/>
          </a:p>
          <a:p>
            <a:r>
              <a:rPr lang="fi-FI" sz="1600" dirty="0"/>
              <a:t>LAI + CO2 + </a:t>
            </a:r>
            <a:r>
              <a:rPr lang="fi-FI" sz="1600" dirty="0" err="1"/>
              <a:t>Met</a:t>
            </a:r>
            <a:endParaRPr lang="fi-FI" sz="1600" dirty="0"/>
          </a:p>
          <a:p>
            <a:r>
              <a:rPr lang="fi-FI" sz="1600" dirty="0"/>
              <a:t>LAI + </a:t>
            </a:r>
            <a:r>
              <a:rPr lang="fi-FI" sz="1600" dirty="0" err="1"/>
              <a:t>Nleaf</a:t>
            </a:r>
            <a:r>
              <a:rPr lang="fi-FI" sz="1600" dirty="0"/>
              <a:t> + </a:t>
            </a:r>
            <a:r>
              <a:rPr lang="fi-FI" sz="1600" dirty="0" err="1"/>
              <a:t>Met</a:t>
            </a:r>
            <a:endParaRPr lang="fi-FI" sz="1600" dirty="0"/>
          </a:p>
          <a:p>
            <a:r>
              <a:rPr lang="fi-FI" sz="1600" dirty="0"/>
              <a:t>CO2 + </a:t>
            </a:r>
            <a:r>
              <a:rPr lang="fi-FI" sz="1600" dirty="0" err="1"/>
              <a:t>Nleaf</a:t>
            </a:r>
            <a:r>
              <a:rPr lang="fi-FI" sz="1600" dirty="0"/>
              <a:t> + </a:t>
            </a:r>
            <a:r>
              <a:rPr lang="fi-FI" sz="1600" dirty="0" err="1"/>
              <a:t>Met</a:t>
            </a:r>
            <a:endParaRPr lang="fi-FI" sz="1600" dirty="0"/>
          </a:p>
          <a:p>
            <a:r>
              <a:rPr lang="fi-FI" sz="1600" dirty="0"/>
              <a:t>LAI + </a:t>
            </a:r>
            <a:r>
              <a:rPr lang="fi-FI" sz="1600" dirty="0" err="1"/>
              <a:t>Met</a:t>
            </a:r>
            <a:r>
              <a:rPr lang="fi-FI" sz="1600" dirty="0"/>
              <a:t> 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 </a:t>
            </a:r>
            <a:r>
              <a:rPr lang="fi-FI" sz="1600" dirty="0" err="1">
                <a:solidFill>
                  <a:schemeClr val="accent1"/>
                </a:solidFill>
                <a:sym typeface="Wingdings" panose="05000000000000000000" pitchFamily="2" charset="2"/>
              </a:rPr>
              <a:t>observed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 LAI </a:t>
            </a:r>
            <a:r>
              <a:rPr lang="fi-FI" sz="1600" dirty="0" err="1">
                <a:solidFill>
                  <a:schemeClr val="accent1"/>
                </a:solidFill>
                <a:sym typeface="Wingdings" panose="05000000000000000000" pitchFamily="2" charset="2"/>
              </a:rPr>
              <a:t>trend</a:t>
            </a:r>
            <a:endParaRPr lang="fi-FI" sz="1600" dirty="0">
              <a:solidFill>
                <a:schemeClr val="accent1"/>
              </a:solidFill>
            </a:endParaRPr>
          </a:p>
          <a:p>
            <a:r>
              <a:rPr lang="fi-FI" sz="1600" dirty="0"/>
              <a:t>CO2 + </a:t>
            </a:r>
            <a:r>
              <a:rPr lang="fi-FI" sz="1600" dirty="0" err="1"/>
              <a:t>Met</a:t>
            </a:r>
            <a:r>
              <a:rPr lang="fi-FI" sz="1600" dirty="0"/>
              <a:t> 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 </a:t>
            </a:r>
            <a:r>
              <a:rPr lang="fi-FI" sz="1600" dirty="0" err="1">
                <a:solidFill>
                  <a:schemeClr val="accent1"/>
                </a:solidFill>
                <a:sym typeface="Wingdings" panose="05000000000000000000" pitchFamily="2" charset="2"/>
              </a:rPr>
              <a:t>observed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 CO2 </a:t>
            </a:r>
            <a:r>
              <a:rPr lang="fi-FI" sz="1600" dirty="0" err="1">
                <a:solidFill>
                  <a:schemeClr val="accent1"/>
                </a:solidFill>
                <a:sym typeface="Wingdings" panose="05000000000000000000" pitchFamily="2" charset="2"/>
              </a:rPr>
              <a:t>trend</a:t>
            </a:r>
            <a:endParaRPr lang="fi-FI" sz="1600" dirty="0">
              <a:solidFill>
                <a:schemeClr val="accent1"/>
              </a:solidFill>
            </a:endParaRPr>
          </a:p>
          <a:p>
            <a:r>
              <a:rPr lang="fi-FI" sz="1600" dirty="0" err="1"/>
              <a:t>Nleaf</a:t>
            </a:r>
            <a:r>
              <a:rPr lang="fi-FI" sz="1600" dirty="0"/>
              <a:t> + </a:t>
            </a:r>
            <a:r>
              <a:rPr lang="fi-FI" sz="1600" dirty="0" err="1"/>
              <a:t>Met</a:t>
            </a:r>
            <a:r>
              <a:rPr lang="fi-FI" sz="1600" dirty="0"/>
              <a:t> 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 </a:t>
            </a:r>
            <a:r>
              <a:rPr lang="fi-FI" sz="1600" dirty="0" err="1">
                <a:solidFill>
                  <a:schemeClr val="accent1"/>
                </a:solidFill>
                <a:sym typeface="Wingdings" panose="05000000000000000000" pitchFamily="2" charset="2"/>
              </a:rPr>
              <a:t>Vcmax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, </a:t>
            </a:r>
            <a:r>
              <a:rPr lang="fi-FI" sz="1600" dirty="0" err="1">
                <a:solidFill>
                  <a:schemeClr val="accent1"/>
                </a:solidFill>
                <a:sym typeface="Wingdings" panose="05000000000000000000" pitchFamily="2" charset="2"/>
              </a:rPr>
              <a:t>Jmax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, etc. = f(</a:t>
            </a:r>
            <a:r>
              <a:rPr lang="fi-FI" sz="1600" dirty="0" err="1">
                <a:solidFill>
                  <a:schemeClr val="accent1"/>
                </a:solidFill>
                <a:sym typeface="Wingdings" panose="05000000000000000000" pitchFamily="2" charset="2"/>
              </a:rPr>
              <a:t>Nleaf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)</a:t>
            </a:r>
            <a:endParaRPr lang="fi-FI" sz="1600" dirty="0">
              <a:solidFill>
                <a:schemeClr val="accent1"/>
              </a:solidFill>
            </a:endParaRPr>
          </a:p>
          <a:p>
            <a:r>
              <a:rPr lang="fi-FI" sz="1600" dirty="0" err="1"/>
              <a:t>Met</a:t>
            </a:r>
            <a:r>
              <a:rPr lang="fi-FI" sz="1600" dirty="0"/>
              <a:t> 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 </a:t>
            </a:r>
            <a:r>
              <a:rPr lang="fi-FI" sz="1600" dirty="0" err="1">
                <a:solidFill>
                  <a:schemeClr val="accent1"/>
                </a:solidFill>
                <a:sym typeface="Wingdings" panose="05000000000000000000" pitchFamily="2" charset="2"/>
              </a:rPr>
              <a:t>meteorological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>
                <a:solidFill>
                  <a:schemeClr val="accent1"/>
                </a:solidFill>
                <a:sym typeface="Wingdings" panose="05000000000000000000" pitchFamily="2" charset="2"/>
              </a:rPr>
              <a:t>forcing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 (</a:t>
            </a:r>
            <a:r>
              <a:rPr lang="fi-FI" sz="1600" dirty="0" err="1">
                <a:solidFill>
                  <a:schemeClr val="accent1"/>
                </a:solidFill>
                <a:sym typeface="Wingdings" panose="05000000000000000000" pitchFamily="2" charset="2"/>
              </a:rPr>
              <a:t>light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, VPD, T, …). </a:t>
            </a:r>
            <a:r>
              <a:rPr lang="fi-FI" sz="1600" dirty="0" err="1">
                <a:solidFill>
                  <a:schemeClr val="accent1"/>
                </a:solidFill>
                <a:sym typeface="Wingdings" panose="05000000000000000000" pitchFamily="2" charset="2"/>
              </a:rPr>
              <a:t>Constant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 CO2</a:t>
            </a:r>
            <a:endParaRPr lang="fi-FI" sz="1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i-FI" sz="1600" dirty="0"/>
          </a:p>
          <a:p>
            <a:r>
              <a:rPr lang="fi-FI" sz="1600" i="1" dirty="0" err="1"/>
              <a:t>Crank</a:t>
            </a:r>
            <a:r>
              <a:rPr lang="fi-FI" sz="1600" i="1" dirty="0"/>
              <a:t> </a:t>
            </a:r>
            <a:r>
              <a:rPr lang="fi-FI" sz="1600" i="1" dirty="0" err="1"/>
              <a:t>through</a:t>
            </a:r>
            <a:r>
              <a:rPr lang="fi-FI" sz="1600" i="1" dirty="0"/>
              <a:t> </a:t>
            </a:r>
            <a:r>
              <a:rPr lang="fi-FI" sz="1600" i="1" dirty="0" err="1"/>
              <a:t>number</a:t>
            </a:r>
            <a:r>
              <a:rPr lang="fi-FI" sz="1600" i="1" dirty="0"/>
              <a:t> of </a:t>
            </a:r>
            <a:r>
              <a:rPr lang="fi-FI" sz="1600" i="1" dirty="0" err="1"/>
              <a:t>runs</a:t>
            </a:r>
            <a:endParaRPr lang="fi-FI" sz="1600" i="1" dirty="0"/>
          </a:p>
          <a:p>
            <a:r>
              <a:rPr lang="fi-FI" sz="1600" i="1" dirty="0" err="1"/>
              <a:t>Analyze</a:t>
            </a:r>
            <a:r>
              <a:rPr lang="fi-FI" sz="1600" i="1" dirty="0"/>
              <a:t> </a:t>
            </a:r>
            <a:r>
              <a:rPr lang="fi-FI" sz="1600" i="1" dirty="0" err="1"/>
              <a:t>trends</a:t>
            </a:r>
            <a:r>
              <a:rPr lang="fi-FI" sz="1600" i="1" dirty="0"/>
              <a:t> and </a:t>
            </a:r>
            <a:r>
              <a:rPr lang="fi-FI" sz="1600" i="1" dirty="0" err="1"/>
              <a:t>compare</a:t>
            </a:r>
            <a:r>
              <a:rPr lang="fi-FI" sz="1600" i="1" dirty="0"/>
              <a:t> to </a:t>
            </a:r>
            <a:r>
              <a:rPr lang="fi-FI" sz="1600" i="1" dirty="0" err="1"/>
              <a:t>observed</a:t>
            </a:r>
            <a:endParaRPr lang="fi-FI" sz="1600" i="1" dirty="0"/>
          </a:p>
          <a:p>
            <a:r>
              <a:rPr lang="fi-FI" sz="1600" i="1" dirty="0" err="1"/>
              <a:t>Interpret</a:t>
            </a:r>
            <a:r>
              <a:rPr lang="fi-FI" sz="1600" i="1" dirty="0"/>
              <a:t> </a:t>
            </a:r>
            <a:r>
              <a:rPr lang="fi-FI" sz="1600" i="1" dirty="0" err="1"/>
              <a:t>findings</a:t>
            </a:r>
            <a:endParaRPr lang="fi-FI" sz="1600" i="1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22" name="Rectangle 21"/>
          <p:cNvSpPr/>
          <p:nvPr/>
        </p:nvSpPr>
        <p:spPr>
          <a:xfrm>
            <a:off x="1109201" y="1463228"/>
            <a:ext cx="397715" cy="204040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Rectangle 22"/>
          <p:cNvSpPr/>
          <p:nvPr/>
        </p:nvSpPr>
        <p:spPr>
          <a:xfrm>
            <a:off x="2296908" y="1475507"/>
            <a:ext cx="562710" cy="204040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4" name="Rectangle 23"/>
          <p:cNvSpPr/>
          <p:nvPr/>
        </p:nvSpPr>
        <p:spPr>
          <a:xfrm>
            <a:off x="3881939" y="221830"/>
            <a:ext cx="397715" cy="204040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5" name="Rectangle 24"/>
          <p:cNvSpPr/>
          <p:nvPr/>
        </p:nvSpPr>
        <p:spPr>
          <a:xfrm>
            <a:off x="4315060" y="221830"/>
            <a:ext cx="562710" cy="204040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Rectangle 25"/>
          <p:cNvSpPr/>
          <p:nvPr/>
        </p:nvSpPr>
        <p:spPr>
          <a:xfrm>
            <a:off x="3020625" y="1463228"/>
            <a:ext cx="436003" cy="204040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Rectangle 26"/>
          <p:cNvSpPr/>
          <p:nvPr/>
        </p:nvSpPr>
        <p:spPr>
          <a:xfrm>
            <a:off x="1660059" y="1463228"/>
            <a:ext cx="496756" cy="204040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TextBox 27"/>
          <p:cNvSpPr txBox="1"/>
          <p:nvPr/>
        </p:nvSpPr>
        <p:spPr>
          <a:xfrm>
            <a:off x="5033133" y="185350"/>
            <a:ext cx="266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affect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parameters</a:t>
            </a:r>
            <a:endParaRPr lang="fi-FI" dirty="0"/>
          </a:p>
        </p:txBody>
      </p:sp>
      <p:sp>
        <p:nvSpPr>
          <p:cNvPr id="29" name="Rectangle 28"/>
          <p:cNvSpPr/>
          <p:nvPr/>
        </p:nvSpPr>
        <p:spPr>
          <a:xfrm>
            <a:off x="4097058" y="554682"/>
            <a:ext cx="436003" cy="204040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0" name="TextBox 29"/>
          <p:cNvSpPr txBox="1"/>
          <p:nvPr/>
        </p:nvSpPr>
        <p:spPr>
          <a:xfrm>
            <a:off x="4643439" y="453691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X</a:t>
            </a:r>
            <a:r>
              <a:rPr lang="fi-FI" baseline="-25000" dirty="0"/>
              <a:t>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234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2C49C-3938-3F2E-66AE-85C48943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258"/>
            <a:ext cx="8478371" cy="41306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8897001-ED94-3756-F468-D60306836448}"/>
              </a:ext>
            </a:extLst>
          </p:cNvPr>
          <p:cNvSpPr/>
          <p:nvPr/>
        </p:nvSpPr>
        <p:spPr>
          <a:xfrm>
            <a:off x="280737" y="3344779"/>
            <a:ext cx="633663" cy="25667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88BE94-2EC8-B316-485B-0094E84D6E71}"/>
              </a:ext>
            </a:extLst>
          </p:cNvPr>
          <p:cNvSpPr/>
          <p:nvPr/>
        </p:nvSpPr>
        <p:spPr>
          <a:xfrm>
            <a:off x="208547" y="2433666"/>
            <a:ext cx="633663" cy="25667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8524FB-7B67-53EF-BA4D-CACC6FFD9C86}"/>
              </a:ext>
            </a:extLst>
          </p:cNvPr>
          <p:cNvSpPr/>
          <p:nvPr/>
        </p:nvSpPr>
        <p:spPr>
          <a:xfrm>
            <a:off x="268704" y="1978110"/>
            <a:ext cx="633663" cy="25667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5EF520-13E7-47AF-C77B-494C39310D0C}"/>
              </a:ext>
            </a:extLst>
          </p:cNvPr>
          <p:cNvSpPr/>
          <p:nvPr/>
        </p:nvSpPr>
        <p:spPr>
          <a:xfrm>
            <a:off x="116305" y="1560173"/>
            <a:ext cx="725905" cy="25667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4EF23-FA08-586A-8F82-0460A2F921A1}"/>
              </a:ext>
            </a:extLst>
          </p:cNvPr>
          <p:cNvSpPr txBox="1"/>
          <p:nvPr/>
        </p:nvSpPr>
        <p:spPr>
          <a:xfrm>
            <a:off x="6017559" y="3462953"/>
            <a:ext cx="3009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2"/>
                </a:solidFill>
              </a:rPr>
              <a:t>Met</a:t>
            </a:r>
            <a:r>
              <a:rPr lang="fi-FI" sz="1200" dirty="0">
                <a:solidFill>
                  <a:schemeClr val="accent2"/>
                </a:solidFill>
              </a:rPr>
              <a:t> </a:t>
            </a:r>
            <a:r>
              <a:rPr lang="fi-FI" sz="1200" dirty="0">
                <a:solidFill>
                  <a:schemeClr val="accent2"/>
                </a:solidFill>
                <a:sym typeface="Wingdings" panose="05000000000000000000" pitchFamily="2" charset="2"/>
              </a:rPr>
              <a:t> inter-</a:t>
            </a:r>
            <a:r>
              <a:rPr lang="fi-FI" sz="1200" dirty="0" err="1">
                <a:solidFill>
                  <a:schemeClr val="accent2"/>
                </a:solidFill>
                <a:sym typeface="Wingdings" panose="05000000000000000000" pitchFamily="2" charset="2"/>
              </a:rPr>
              <a:t>annual</a:t>
            </a:r>
            <a:r>
              <a:rPr lang="fi-FI" sz="1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chemeClr val="accent2"/>
                </a:solidFill>
                <a:sym typeface="Wingdings" panose="05000000000000000000" pitchFamily="2" charset="2"/>
              </a:rPr>
              <a:t>variability</a:t>
            </a:r>
            <a:endParaRPr lang="fi-FI" sz="1200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r>
              <a:rPr lang="fi-FI" sz="1200" dirty="0" err="1">
                <a:solidFill>
                  <a:schemeClr val="accent2"/>
                </a:solidFill>
                <a:sym typeface="Wingdings" panose="05000000000000000000" pitchFamily="2" charset="2"/>
              </a:rPr>
              <a:t>Ca</a:t>
            </a:r>
            <a:r>
              <a:rPr lang="fi-FI" sz="1200" dirty="0">
                <a:solidFill>
                  <a:schemeClr val="accent2"/>
                </a:solidFill>
                <a:sym typeface="Wingdings" panose="05000000000000000000" pitchFamily="2" charset="2"/>
              </a:rPr>
              <a:t>  1/3 of </a:t>
            </a:r>
            <a:r>
              <a:rPr lang="fi-FI" sz="1200" dirty="0" err="1">
                <a:solidFill>
                  <a:schemeClr val="accent2"/>
                </a:solidFill>
                <a:sym typeface="Wingdings" panose="05000000000000000000" pitchFamily="2" charset="2"/>
              </a:rPr>
              <a:t>observed</a:t>
            </a:r>
            <a:r>
              <a:rPr lang="fi-FI" sz="1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chemeClr val="accent2"/>
                </a:solidFill>
                <a:sym typeface="Wingdings" panose="05000000000000000000" pitchFamily="2" charset="2"/>
              </a:rPr>
              <a:t>trend</a:t>
            </a:r>
            <a:endParaRPr lang="fi-FI" sz="1200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r>
              <a:rPr lang="fi-FI" sz="1200" dirty="0">
                <a:solidFill>
                  <a:schemeClr val="accent2"/>
                </a:solidFill>
                <a:sym typeface="Wingdings" panose="05000000000000000000" pitchFamily="2" charset="2"/>
              </a:rPr>
              <a:t>LAI  2/3 of -”-</a:t>
            </a:r>
          </a:p>
          <a:p>
            <a:r>
              <a:rPr lang="fi-FI" sz="1200" dirty="0">
                <a:solidFill>
                  <a:schemeClr val="accent2"/>
                </a:solidFill>
                <a:sym typeface="Wingdings" panose="05000000000000000000" pitchFamily="2" charset="2"/>
              </a:rPr>
              <a:t>LAI + </a:t>
            </a:r>
            <a:r>
              <a:rPr lang="fi-FI" sz="1200" dirty="0" err="1">
                <a:solidFill>
                  <a:schemeClr val="accent2"/>
                </a:solidFill>
                <a:sym typeface="Wingdings" panose="05000000000000000000" pitchFamily="2" charset="2"/>
              </a:rPr>
              <a:t>Ca</a:t>
            </a:r>
            <a:r>
              <a:rPr lang="fi-FI" sz="1200" dirty="0">
                <a:solidFill>
                  <a:schemeClr val="accent2"/>
                </a:solidFill>
                <a:sym typeface="Wingdings" panose="05000000000000000000" pitchFamily="2" charset="2"/>
              </a:rPr>
              <a:t>  </a:t>
            </a:r>
            <a:r>
              <a:rPr lang="fi-FI" sz="1200" dirty="0" err="1">
                <a:solidFill>
                  <a:schemeClr val="accent2"/>
                </a:solidFill>
                <a:sym typeface="Wingdings" panose="05000000000000000000" pitchFamily="2" charset="2"/>
              </a:rPr>
              <a:t>true</a:t>
            </a:r>
            <a:r>
              <a:rPr lang="fi-FI" sz="1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chemeClr val="accent2"/>
                </a:solidFill>
                <a:sym typeface="Wingdings" panose="05000000000000000000" pitchFamily="2" charset="2"/>
              </a:rPr>
              <a:t>trend</a:t>
            </a:r>
            <a:r>
              <a:rPr lang="fi-FI" sz="1200" dirty="0">
                <a:solidFill>
                  <a:schemeClr val="accent2"/>
                </a:solidFill>
                <a:sym typeface="Wingdings" panose="05000000000000000000" pitchFamily="2" charset="2"/>
              </a:rPr>
              <a:t> + </a:t>
            </a:r>
            <a:r>
              <a:rPr lang="fi-FI" sz="1200" dirty="0" err="1">
                <a:solidFill>
                  <a:schemeClr val="accent2"/>
                </a:solidFill>
                <a:sym typeface="Wingdings" panose="05000000000000000000" pitchFamily="2" charset="2"/>
              </a:rPr>
              <a:t>realistic</a:t>
            </a:r>
            <a:r>
              <a:rPr lang="fi-FI" sz="1200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chemeClr val="accent2"/>
                </a:solidFill>
                <a:sym typeface="Wingdings" panose="05000000000000000000" pitchFamily="2" charset="2"/>
              </a:rPr>
              <a:t>change</a:t>
            </a:r>
            <a:r>
              <a:rPr lang="fi-FI" sz="1200" dirty="0">
                <a:solidFill>
                  <a:schemeClr val="accent2"/>
                </a:solidFill>
                <a:sym typeface="Wingdings" panose="05000000000000000000" pitchFamily="2" charset="2"/>
              </a:rPr>
              <a:t> 		in WUE</a:t>
            </a:r>
          </a:p>
          <a:p>
            <a:endParaRPr lang="fi-FI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02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4D1B40-6C4D-43BB-A10E-FA7B09AFE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5210350-72D7-4E1F-88CE-C802F25CF5BD}" type="slidenum">
              <a:rPr lang="en-US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B4F89-E3C6-4943-B9CE-2217091C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70" y="123825"/>
            <a:ext cx="8127011" cy="778669"/>
          </a:xfrm>
        </p:spPr>
        <p:txBody>
          <a:bodyPr/>
          <a:lstStyle/>
          <a:p>
            <a:r>
              <a:rPr lang="fi-FI" dirty="0" err="1"/>
              <a:t>Interpreting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BL </a:t>
            </a:r>
            <a:r>
              <a:rPr lang="fi-FI" dirty="0" err="1"/>
              <a:t>framework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3ED8C-B6B5-4BF4-837F-AC9BAB19F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7" y="1539702"/>
            <a:ext cx="4520723" cy="1730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6348C-1188-4CD8-A57A-62E4FD04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45" y="3378518"/>
            <a:ext cx="3414988" cy="536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4A1F8-E12C-4FDC-88EE-E14FEACE8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934" y="1526002"/>
            <a:ext cx="3233986" cy="304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F690C-02C8-440B-8968-DF0CDC8A3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079" y="1918429"/>
            <a:ext cx="4020001" cy="786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05D020-D5F6-4D8B-B688-0ACA118A0583}"/>
              </a:ext>
            </a:extLst>
          </p:cNvPr>
          <p:cNvSpPr txBox="1"/>
          <p:nvPr/>
        </p:nvSpPr>
        <p:spPr>
          <a:xfrm>
            <a:off x="1447137" y="23175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DF0B4-4C95-4B4D-9680-1BD2E8B904A0}"/>
              </a:ext>
            </a:extLst>
          </p:cNvPr>
          <p:cNvSpPr txBox="1"/>
          <p:nvPr/>
        </p:nvSpPr>
        <p:spPr>
          <a:xfrm>
            <a:off x="1992320" y="232551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F356C-49BA-42EA-8300-8D3410D0607B}"/>
              </a:ext>
            </a:extLst>
          </p:cNvPr>
          <p:cNvSpPr txBox="1"/>
          <p:nvPr/>
        </p:nvSpPr>
        <p:spPr>
          <a:xfrm>
            <a:off x="3009568" y="232551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+/-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21EBF-327B-4DD0-8DF1-B792518B183B}"/>
              </a:ext>
            </a:extLst>
          </p:cNvPr>
          <p:cNvSpPr txBox="1"/>
          <p:nvPr/>
        </p:nvSpPr>
        <p:spPr>
          <a:xfrm>
            <a:off x="2528717" y="232551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3"/>
                </a:solidFill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F16806-8CBE-4E60-A5BC-3F472DF0D46C}"/>
              </a:ext>
            </a:extLst>
          </p:cNvPr>
          <p:cNvSpPr txBox="1"/>
          <p:nvPr/>
        </p:nvSpPr>
        <p:spPr>
          <a:xfrm>
            <a:off x="7420094" y="176136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3"/>
                </a:solidFill>
              </a:rPr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1D5196-16C0-4327-9E5F-98081EE7F2E8}"/>
              </a:ext>
            </a:extLst>
          </p:cNvPr>
          <p:cNvSpPr txBox="1"/>
          <p:nvPr/>
        </p:nvSpPr>
        <p:spPr>
          <a:xfrm>
            <a:off x="5650739" y="1693033"/>
            <a:ext cx="4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+/-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52424-76E2-4FB6-8461-F256A2354723}"/>
              </a:ext>
            </a:extLst>
          </p:cNvPr>
          <p:cNvSpPr txBox="1"/>
          <p:nvPr/>
        </p:nvSpPr>
        <p:spPr>
          <a:xfrm>
            <a:off x="6245019" y="175982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7A2A2-3A96-42A6-A0DE-501AF0C10EB8}"/>
              </a:ext>
            </a:extLst>
          </p:cNvPr>
          <p:cNvSpPr txBox="1"/>
          <p:nvPr/>
        </p:nvSpPr>
        <p:spPr>
          <a:xfrm>
            <a:off x="6668274" y="174009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3"/>
                </a:solidFill>
              </a:rPr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AE9EC2-7BC7-4A46-885A-E1CE1354C5B2}"/>
              </a:ext>
            </a:extLst>
          </p:cNvPr>
          <p:cNvSpPr txBox="1"/>
          <p:nvPr/>
        </p:nvSpPr>
        <p:spPr>
          <a:xfrm>
            <a:off x="7016158" y="176136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3"/>
                </a:solidFill>
              </a:rPr>
              <a:t>-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FAB026-2C08-44A2-B8E5-2306493AFCA8}"/>
              </a:ext>
            </a:extLst>
          </p:cNvPr>
          <p:cNvSpPr/>
          <p:nvPr/>
        </p:nvSpPr>
        <p:spPr>
          <a:xfrm>
            <a:off x="1766455" y="2311616"/>
            <a:ext cx="2158528" cy="94497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86952-A2D8-47D9-B0D7-0D5BB764DF38}"/>
              </a:ext>
            </a:extLst>
          </p:cNvPr>
          <p:cNvSpPr txBox="1"/>
          <p:nvPr/>
        </p:nvSpPr>
        <p:spPr>
          <a:xfrm>
            <a:off x="968160" y="23175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670C7-7BBC-49B5-861A-0C670AE18200}"/>
              </a:ext>
            </a:extLst>
          </p:cNvPr>
          <p:cNvSpPr txBox="1"/>
          <p:nvPr/>
        </p:nvSpPr>
        <p:spPr>
          <a:xfrm>
            <a:off x="157428" y="3993373"/>
            <a:ext cx="84016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>
                <a:solidFill>
                  <a:schemeClr val="accent1"/>
                </a:solidFill>
              </a:rPr>
              <a:t>Mean </a:t>
            </a:r>
            <a:r>
              <a:rPr lang="fi-FI" sz="1400" dirty="0" err="1">
                <a:solidFill>
                  <a:schemeClr val="accent1"/>
                </a:solidFill>
              </a:rPr>
              <a:t>leaf-level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  <a:r>
              <a:rPr lang="fi-FI" sz="1400" dirty="0" err="1">
                <a:solidFill>
                  <a:schemeClr val="accent1"/>
                </a:solidFill>
              </a:rPr>
              <a:t>gs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  <a:r>
              <a:rPr lang="fi-FI" sz="1400" dirty="0" err="1">
                <a:solidFill>
                  <a:schemeClr val="accent1"/>
                </a:solidFill>
              </a:rPr>
              <a:t>decreases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  <a:r>
              <a:rPr lang="fi-FI" sz="1400" dirty="0" err="1">
                <a:solidFill>
                  <a:schemeClr val="accent1"/>
                </a:solidFill>
              </a:rPr>
              <a:t>due</a:t>
            </a:r>
            <a:r>
              <a:rPr lang="fi-FI" sz="1400" dirty="0">
                <a:solidFill>
                  <a:schemeClr val="accent1"/>
                </a:solidFill>
              </a:rPr>
              <a:t> to </a:t>
            </a:r>
            <a:r>
              <a:rPr lang="fi-FI" sz="1400" dirty="0" err="1">
                <a:solidFill>
                  <a:schemeClr val="accent1"/>
                </a:solidFill>
              </a:rPr>
              <a:t>increase</a:t>
            </a:r>
            <a:r>
              <a:rPr lang="fi-FI" sz="1400" dirty="0">
                <a:solidFill>
                  <a:schemeClr val="accent1"/>
                </a:solidFill>
              </a:rPr>
              <a:t> in LAI (</a:t>
            </a:r>
            <a:r>
              <a:rPr lang="fi-FI" sz="1400" dirty="0" err="1">
                <a:solidFill>
                  <a:schemeClr val="accent1"/>
                </a:solidFill>
              </a:rPr>
              <a:t>light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  <a:r>
              <a:rPr lang="fi-FI" sz="1400" dirty="0" err="1">
                <a:solidFill>
                  <a:schemeClr val="accent1"/>
                </a:solidFill>
              </a:rPr>
              <a:t>limitations</a:t>
            </a:r>
            <a:r>
              <a:rPr lang="fi-FI" sz="1400" dirty="0">
                <a:solidFill>
                  <a:schemeClr val="accent1"/>
                </a:solidFill>
              </a:rPr>
              <a:t>) and </a:t>
            </a:r>
            <a:r>
              <a:rPr lang="fi-FI" sz="1400" dirty="0" err="1">
                <a:solidFill>
                  <a:schemeClr val="accent1"/>
                </a:solidFill>
              </a:rPr>
              <a:t>ca</a:t>
            </a:r>
            <a:r>
              <a:rPr lang="fi-FI" sz="1400" dirty="0">
                <a:solidFill>
                  <a:schemeClr val="accent1"/>
                </a:solidFill>
              </a:rPr>
              <a:t>, </a:t>
            </a:r>
            <a:r>
              <a:rPr lang="fi-FI" sz="1400" dirty="0" err="1">
                <a:solidFill>
                  <a:schemeClr val="accent1"/>
                </a:solidFill>
              </a:rPr>
              <a:t>but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  <a:r>
              <a:rPr lang="fi-FI" sz="1400" dirty="0" err="1">
                <a:solidFill>
                  <a:schemeClr val="accent1"/>
                </a:solidFill>
              </a:rPr>
              <a:t>does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  <a:r>
              <a:rPr lang="fi-FI" sz="1400" dirty="0" err="1">
                <a:solidFill>
                  <a:schemeClr val="accent1"/>
                </a:solidFill>
              </a:rPr>
              <a:t>not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  <a:r>
              <a:rPr lang="fi-FI" sz="1400" dirty="0" err="1">
                <a:solidFill>
                  <a:schemeClr val="accent1"/>
                </a:solidFill>
              </a:rPr>
              <a:t>change</a:t>
            </a:r>
            <a:r>
              <a:rPr lang="fi-FI" sz="1400" dirty="0">
                <a:solidFill>
                  <a:schemeClr val="accent1"/>
                </a:solidFill>
              </a:rPr>
              <a:t> ci/</a:t>
            </a:r>
            <a:r>
              <a:rPr lang="fi-FI" sz="1400" dirty="0" err="1">
                <a:solidFill>
                  <a:schemeClr val="accent1"/>
                </a:solidFill>
              </a:rPr>
              <a:t>ca</a:t>
            </a:r>
            <a:r>
              <a:rPr lang="fi-FI" sz="1400" dirty="0">
                <a:solidFill>
                  <a:schemeClr val="accent1"/>
                </a:solidFill>
              </a:rPr>
              <a:t>. </a:t>
            </a:r>
          </a:p>
          <a:p>
            <a:r>
              <a:rPr lang="fi-FI" sz="1400" dirty="0" err="1">
                <a:solidFill>
                  <a:schemeClr val="accent1"/>
                </a:solidFill>
              </a:rPr>
              <a:t>Magnitude</a:t>
            </a:r>
            <a:r>
              <a:rPr lang="fi-FI" sz="1400" dirty="0">
                <a:solidFill>
                  <a:schemeClr val="accent1"/>
                </a:solidFill>
              </a:rPr>
              <a:t> of </a:t>
            </a:r>
            <a:r>
              <a:rPr lang="fi-FI" sz="1400" dirty="0" err="1">
                <a:solidFill>
                  <a:schemeClr val="accent1"/>
                </a:solidFill>
              </a:rPr>
              <a:t>physiological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  <a:r>
              <a:rPr lang="fi-FI" sz="1400" dirty="0" err="1">
                <a:solidFill>
                  <a:schemeClr val="accent1"/>
                </a:solidFill>
              </a:rPr>
              <a:t>adjustments</a:t>
            </a:r>
            <a:r>
              <a:rPr lang="fi-FI" sz="1400" dirty="0">
                <a:solidFill>
                  <a:schemeClr val="accent1"/>
                </a:solidFill>
              </a:rPr>
              <a:t> ~ </a:t>
            </a:r>
            <a:r>
              <a:rPr lang="fi-FI" sz="1400" dirty="0" err="1">
                <a:solidFill>
                  <a:schemeClr val="accent1"/>
                </a:solidFill>
              </a:rPr>
              <a:t>effect</a:t>
            </a:r>
            <a:r>
              <a:rPr lang="fi-FI" sz="1400" dirty="0">
                <a:solidFill>
                  <a:schemeClr val="accent1"/>
                </a:solidFill>
              </a:rPr>
              <a:t> of LAI </a:t>
            </a:r>
            <a:r>
              <a:rPr lang="fi-FI" sz="14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fi-FI" sz="1400" dirty="0" err="1">
                <a:solidFill>
                  <a:schemeClr val="accent1"/>
                </a:solidFill>
                <a:sym typeface="Wingdings" panose="05000000000000000000" pitchFamily="2" charset="2"/>
              </a:rPr>
              <a:t>terms</a:t>
            </a:r>
            <a:r>
              <a:rPr lang="fi-FI" sz="14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accent1"/>
                </a:solidFill>
                <a:sym typeface="Wingdings" panose="05000000000000000000" pitchFamily="2" charset="2"/>
              </a:rPr>
              <a:t>cancel</a:t>
            </a:r>
            <a:r>
              <a:rPr lang="fi-FI" sz="14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accent1"/>
                </a:solidFill>
                <a:sym typeface="Wingdings" panose="05000000000000000000" pitchFamily="2" charset="2"/>
              </a:rPr>
              <a:t>each</a:t>
            </a:r>
            <a:r>
              <a:rPr lang="fi-FI" sz="14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accent1"/>
                </a:solidFill>
                <a:sym typeface="Wingdings" panose="05000000000000000000" pitchFamily="2" charset="2"/>
              </a:rPr>
              <a:t>other</a:t>
            </a:r>
            <a:endParaRPr lang="fi-FI" sz="1400" dirty="0">
              <a:solidFill>
                <a:schemeClr val="accent1"/>
              </a:solidFill>
            </a:endParaRPr>
          </a:p>
          <a:p>
            <a:r>
              <a:rPr lang="fi-FI" sz="1400" dirty="0" err="1">
                <a:solidFill>
                  <a:schemeClr val="accent1"/>
                </a:solidFill>
              </a:rPr>
              <a:t>We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  <a:r>
              <a:rPr lang="fi-FI" sz="1400" dirty="0" err="1">
                <a:solidFill>
                  <a:schemeClr val="accent1"/>
                </a:solidFill>
              </a:rPr>
              <a:t>get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  <a:r>
              <a:rPr lang="fi-FI" sz="1400" dirty="0" err="1">
                <a:solidFill>
                  <a:schemeClr val="accent1"/>
                </a:solidFill>
              </a:rPr>
              <a:t>apparent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  <a:r>
              <a:rPr lang="fi-FI" sz="1400" dirty="0" err="1">
                <a:solidFill>
                  <a:schemeClr val="accent1"/>
                </a:solidFill>
              </a:rPr>
              <a:t>dependency</a:t>
            </a:r>
            <a:r>
              <a:rPr lang="fi-FI" sz="1400" dirty="0">
                <a:solidFill>
                  <a:schemeClr val="accent1"/>
                </a:solidFill>
              </a:rPr>
              <a:t> on CO2: </a:t>
            </a:r>
            <a:r>
              <a:rPr lang="fi-FI" sz="1400" dirty="0" err="1">
                <a:solidFill>
                  <a:schemeClr val="accent1"/>
                </a:solidFill>
              </a:rPr>
              <a:t>dGPP</a:t>
            </a:r>
            <a:r>
              <a:rPr lang="fi-FI" sz="1400" dirty="0">
                <a:solidFill>
                  <a:schemeClr val="accent1"/>
                </a:solidFill>
              </a:rPr>
              <a:t>/GPP ~= </a:t>
            </a:r>
            <a:r>
              <a:rPr lang="fi-FI" sz="1400" dirty="0" err="1">
                <a:solidFill>
                  <a:schemeClr val="accent1"/>
                </a:solidFill>
              </a:rPr>
              <a:t>dCa</a:t>
            </a:r>
            <a:r>
              <a:rPr lang="fi-FI" sz="1400" dirty="0">
                <a:solidFill>
                  <a:schemeClr val="accent1"/>
                </a:solidFill>
              </a:rPr>
              <a:t>/</a:t>
            </a:r>
            <a:r>
              <a:rPr lang="fi-FI" sz="1400" dirty="0" err="1">
                <a:solidFill>
                  <a:schemeClr val="accent1"/>
                </a:solidFill>
              </a:rPr>
              <a:t>Ca</a:t>
            </a:r>
            <a:endParaRPr lang="fi-FI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8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B41AF1-4819-DF88-D900-C6191DDB1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5210350-72D7-4E1F-88CE-C802F25CF5BD}" type="slidenum">
              <a:rPr lang="en-US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F2922-A764-E69F-6EB5-477BA057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83" y="1278732"/>
            <a:ext cx="2816649" cy="3313510"/>
          </a:xfrm>
        </p:spPr>
        <p:txBody>
          <a:bodyPr/>
          <a:lstStyle/>
          <a:p>
            <a:r>
              <a:rPr lang="fi-FI" sz="1600" dirty="0" err="1"/>
              <a:t>Light</a:t>
            </a:r>
            <a:r>
              <a:rPr lang="fi-FI" sz="1600" dirty="0"/>
              <a:t> </a:t>
            </a:r>
            <a:r>
              <a:rPr lang="fi-FI" sz="1600" dirty="0" err="1"/>
              <a:t>limitations</a:t>
            </a:r>
            <a:endParaRPr lang="fi-FI" sz="1400" dirty="0"/>
          </a:p>
          <a:p>
            <a:r>
              <a:rPr lang="fi-FI" sz="1600" dirty="0" err="1"/>
              <a:t>Temperature</a:t>
            </a:r>
            <a:r>
              <a:rPr lang="fi-FI" sz="1600" dirty="0"/>
              <a:t> </a:t>
            </a:r>
            <a:r>
              <a:rPr lang="fi-FI" sz="1600" dirty="0" err="1"/>
              <a:t>limitations</a:t>
            </a:r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’</a:t>
            </a:r>
            <a:r>
              <a:rPr lang="fi-FI" sz="1600" dirty="0" err="1"/>
              <a:t>Liebig’s</a:t>
            </a:r>
            <a:r>
              <a:rPr lang="fi-FI" sz="1600" dirty="0"/>
              <a:t> </a:t>
            </a:r>
            <a:r>
              <a:rPr lang="fi-FI" sz="1600" dirty="0" err="1"/>
              <a:t>law</a:t>
            </a:r>
            <a:r>
              <a:rPr lang="fi-FI" sz="1600" dirty="0"/>
              <a:t>’</a:t>
            </a:r>
          </a:p>
          <a:p>
            <a:endParaRPr lang="fi-FI" sz="1600" dirty="0"/>
          </a:p>
          <a:p>
            <a:r>
              <a:rPr lang="fi-FI" sz="1600" dirty="0" err="1"/>
              <a:t>Interplay</a:t>
            </a:r>
            <a:r>
              <a:rPr lang="fi-FI" sz="1600" dirty="0"/>
              <a:t> </a:t>
            </a:r>
            <a:r>
              <a:rPr lang="fi-FI" sz="1600" dirty="0" err="1"/>
              <a:t>between</a:t>
            </a:r>
            <a:r>
              <a:rPr lang="fi-FI" sz="1600" dirty="0"/>
              <a:t> </a:t>
            </a:r>
            <a:r>
              <a:rPr lang="fi-FI" sz="1600" dirty="0" err="1"/>
              <a:t>photosynthetic</a:t>
            </a:r>
            <a:r>
              <a:rPr lang="fi-FI" sz="1600" dirty="0"/>
              <a:t> </a:t>
            </a:r>
            <a:r>
              <a:rPr lang="fi-FI" sz="1600" dirty="0" err="1"/>
              <a:t>capacity</a:t>
            </a:r>
            <a:r>
              <a:rPr lang="fi-FI" sz="1600" dirty="0"/>
              <a:t> &amp; </a:t>
            </a:r>
            <a:r>
              <a:rPr lang="fi-FI" sz="1600" dirty="0" err="1"/>
              <a:t>stomatal</a:t>
            </a:r>
            <a:r>
              <a:rPr lang="fi-FI" sz="1600" dirty="0"/>
              <a:t> </a:t>
            </a:r>
            <a:r>
              <a:rPr lang="fi-FI" sz="1600" dirty="0" err="1"/>
              <a:t>traits</a:t>
            </a:r>
            <a:endParaRPr lang="fi-FI" sz="1600" dirty="0"/>
          </a:p>
          <a:p>
            <a:r>
              <a:rPr lang="fi-FI" sz="1600" dirty="0" err="1"/>
              <a:t>Weaker</a:t>
            </a:r>
            <a:r>
              <a:rPr lang="fi-FI" sz="1600" dirty="0"/>
              <a:t> at </a:t>
            </a:r>
            <a:r>
              <a:rPr lang="fi-FI" sz="1600" dirty="0" err="1"/>
              <a:t>ecosystem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 </a:t>
            </a:r>
            <a:r>
              <a:rPr lang="fi-FI" sz="1600" dirty="0" err="1"/>
              <a:t>than</a:t>
            </a:r>
            <a:r>
              <a:rPr lang="fi-FI" sz="1600" dirty="0"/>
              <a:t> at </a:t>
            </a:r>
            <a:r>
              <a:rPr lang="fi-FI" sz="1600" dirty="0" err="1"/>
              <a:t>sunlit</a:t>
            </a:r>
            <a:r>
              <a:rPr lang="fi-FI" sz="1600" dirty="0"/>
              <a:t> </a:t>
            </a:r>
            <a:r>
              <a:rPr lang="fi-FI" sz="1600" dirty="0" err="1"/>
              <a:t>leaves</a:t>
            </a:r>
            <a:endParaRPr lang="fi-FI" sz="1600" dirty="0"/>
          </a:p>
          <a:p>
            <a:r>
              <a:rPr lang="fi-FI" sz="1600" dirty="0" err="1"/>
              <a:t>Weaker</a:t>
            </a:r>
            <a:r>
              <a:rPr lang="fi-FI" sz="1600" dirty="0"/>
              <a:t> </a:t>
            </a:r>
            <a:r>
              <a:rPr lang="fi-FI" sz="1600" dirty="0" err="1"/>
              <a:t>than</a:t>
            </a:r>
            <a:r>
              <a:rPr lang="fi-FI" sz="1600" dirty="0"/>
              <a:t> </a:t>
            </a:r>
            <a:r>
              <a:rPr lang="fi-FI" sz="1600" dirty="0" err="1"/>
              <a:t>thought</a:t>
            </a:r>
            <a:r>
              <a:rPr lang="fi-FI" sz="1600" dirty="0"/>
              <a:t> in </a:t>
            </a:r>
            <a:r>
              <a:rPr lang="fi-FI" sz="1600" dirty="0" err="1"/>
              <a:t>boreal</a:t>
            </a:r>
            <a:r>
              <a:rPr lang="fi-FI" sz="1600" dirty="0"/>
              <a:t> </a:t>
            </a:r>
            <a:r>
              <a:rPr lang="fi-FI" sz="1600" dirty="0" err="1"/>
              <a:t>forests</a:t>
            </a:r>
            <a:r>
              <a:rPr lang="fi-FI" sz="1600" dirty="0"/>
              <a:t>?</a:t>
            </a:r>
          </a:p>
          <a:p>
            <a:endParaRPr lang="fi-FI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9B875-B522-44CF-2EC5-F7EF8E62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81" y="0"/>
            <a:ext cx="5674282" cy="481488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559F784-05D8-1F94-0D0F-B8B7BCCB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CO2 </a:t>
            </a:r>
            <a:r>
              <a:rPr lang="fi-FI" dirty="0" err="1"/>
              <a:t>effect</a:t>
            </a:r>
            <a:endParaRPr lang="fi-FI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49F64-8297-F2D5-1C26-7244ED64FC7E}"/>
              </a:ext>
            </a:extLst>
          </p:cNvPr>
          <p:cNvSpPr txBox="1"/>
          <p:nvPr/>
        </p:nvSpPr>
        <p:spPr>
          <a:xfrm>
            <a:off x="5887452" y="4784444"/>
            <a:ext cx="10134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CO2 </a:t>
            </a:r>
            <a:r>
              <a:rPr lang="fi-FI" dirty="0">
                <a:sym typeface="Wingdings" panose="05000000000000000000" pitchFamily="2" charset="2"/>
              </a:rPr>
              <a:t> </a:t>
            </a:r>
            <a:endParaRPr lang="fi-FI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C8646-A1B7-E121-C5D9-D87D50CB0265}"/>
              </a:ext>
            </a:extLst>
          </p:cNvPr>
          <p:cNvSpPr txBox="1"/>
          <p:nvPr/>
        </p:nvSpPr>
        <p:spPr>
          <a:xfrm>
            <a:off x="7543177" y="4768455"/>
            <a:ext cx="885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LAI </a:t>
            </a:r>
            <a:r>
              <a:rPr lang="fi-FI" dirty="0">
                <a:sym typeface="Wingdings" panose="05000000000000000000" pitchFamily="2" charset="2"/>
              </a:rPr>
              <a:t> </a:t>
            </a:r>
            <a:endParaRPr lang="fi-FI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5451C3-5EA4-23BF-90F6-515888CCAB3B}"/>
              </a:ext>
            </a:extLst>
          </p:cNvPr>
          <p:cNvSpPr/>
          <p:nvPr/>
        </p:nvSpPr>
        <p:spPr>
          <a:xfrm>
            <a:off x="5288280" y="4760460"/>
            <a:ext cx="3657600" cy="385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4275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06B42-C239-4BC7-9CCA-6024BF158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5210350-72D7-4E1F-88CE-C802F25CF5BD}" type="slidenum">
              <a:rPr lang="en-US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E17347-4F91-4886-BDE6-F81F375FD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To </a:t>
            </a:r>
            <a:r>
              <a:rPr lang="fi-FI" dirty="0" err="1"/>
              <a:t>conclude</a:t>
            </a:r>
            <a:r>
              <a:rPr lang="fi-FI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F79CA-90C8-4BB3-BD56-C6E3CA91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73" y="1102519"/>
            <a:ext cx="8127011" cy="3313510"/>
          </a:xfrm>
        </p:spPr>
        <p:txBody>
          <a:bodyPr/>
          <a:lstStyle/>
          <a:p>
            <a:r>
              <a:rPr lang="fi-FI" sz="1600" dirty="0" err="1"/>
              <a:t>Increasing</a:t>
            </a:r>
            <a:r>
              <a:rPr lang="fi-FI" sz="1600" dirty="0"/>
              <a:t> </a:t>
            </a:r>
            <a:r>
              <a:rPr lang="fi-FI" sz="1600" dirty="0" err="1"/>
              <a:t>carbon</a:t>
            </a:r>
            <a:r>
              <a:rPr lang="fi-FI" sz="1600" dirty="0"/>
              <a:t> </a:t>
            </a:r>
            <a:r>
              <a:rPr lang="fi-FI" sz="1600" dirty="0" err="1"/>
              <a:t>sink</a:t>
            </a:r>
            <a:r>
              <a:rPr lang="fi-FI" sz="1600" dirty="0"/>
              <a:t> </a:t>
            </a:r>
            <a:r>
              <a:rPr lang="fi-FI" sz="1600" dirty="0" err="1"/>
              <a:t>mainly</a:t>
            </a:r>
            <a:r>
              <a:rPr lang="fi-FI" sz="1600" dirty="0"/>
              <a:t> </a:t>
            </a:r>
            <a:r>
              <a:rPr lang="fi-FI" sz="1600" dirty="0" err="1"/>
              <a:t>due</a:t>
            </a:r>
            <a:r>
              <a:rPr lang="fi-FI" sz="1600" dirty="0"/>
              <a:t> to </a:t>
            </a:r>
            <a:r>
              <a:rPr lang="fi-FI" sz="1600" dirty="0" err="1"/>
              <a:t>increasing</a:t>
            </a:r>
            <a:r>
              <a:rPr lang="fi-FI" sz="1600" dirty="0"/>
              <a:t> GPP</a:t>
            </a:r>
          </a:p>
          <a:p>
            <a:pPr lvl="1"/>
            <a:r>
              <a:rPr lang="fi-FI" sz="1400" dirty="0"/>
              <a:t>LAI (</a:t>
            </a:r>
            <a:r>
              <a:rPr lang="fi-FI" sz="1400" dirty="0" err="1"/>
              <a:t>stand</a:t>
            </a:r>
            <a:r>
              <a:rPr lang="fi-FI" sz="1400" dirty="0"/>
              <a:t> </a:t>
            </a:r>
            <a:r>
              <a:rPr lang="fi-FI" sz="1400" dirty="0" err="1"/>
              <a:t>growth</a:t>
            </a:r>
            <a:r>
              <a:rPr lang="fi-FI" sz="1400" dirty="0"/>
              <a:t>!) </a:t>
            </a:r>
            <a:r>
              <a:rPr lang="fi-FI" sz="1400" dirty="0" err="1"/>
              <a:t>was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main </a:t>
            </a:r>
            <a:r>
              <a:rPr lang="fi-FI" sz="1400" dirty="0" err="1"/>
              <a:t>driver</a:t>
            </a:r>
            <a:r>
              <a:rPr lang="fi-FI" sz="1400" dirty="0"/>
              <a:t> </a:t>
            </a:r>
          </a:p>
          <a:p>
            <a:pPr lvl="1"/>
            <a:r>
              <a:rPr lang="fi-FI" sz="1400" dirty="0"/>
              <a:t>CO2 </a:t>
            </a:r>
            <a:r>
              <a:rPr lang="fi-FI" sz="1400" dirty="0" err="1"/>
              <a:t>fertilization</a:t>
            </a:r>
            <a:r>
              <a:rPr lang="fi-FI" sz="1400" dirty="0"/>
              <a:t> </a:t>
            </a:r>
            <a:r>
              <a:rPr lang="fi-FI" sz="1400" dirty="0" err="1"/>
              <a:t>explains</a:t>
            </a:r>
            <a:r>
              <a:rPr lang="fi-FI" sz="1400" dirty="0"/>
              <a:t> ~1/3 of GPP </a:t>
            </a:r>
            <a:r>
              <a:rPr lang="fi-FI" sz="1400" dirty="0" err="1"/>
              <a:t>trend</a:t>
            </a:r>
            <a:r>
              <a:rPr lang="fi-FI" sz="1400" dirty="0"/>
              <a:t>. </a:t>
            </a:r>
            <a:r>
              <a:rPr lang="fi-FI" sz="1400" dirty="0" err="1"/>
              <a:t>But</a:t>
            </a:r>
            <a:r>
              <a:rPr lang="fi-FI" sz="1400" dirty="0"/>
              <a:t> </a:t>
            </a:r>
            <a:r>
              <a:rPr lang="fi-FI" sz="1400" dirty="0" err="1"/>
              <a:t>explains</a:t>
            </a:r>
            <a:r>
              <a:rPr lang="fi-FI" sz="1400" dirty="0"/>
              <a:t> </a:t>
            </a:r>
            <a:r>
              <a:rPr lang="fi-FI" sz="1400" dirty="0" err="1"/>
              <a:t>improved</a:t>
            </a:r>
            <a:r>
              <a:rPr lang="fi-FI" sz="1400" dirty="0"/>
              <a:t> </a:t>
            </a:r>
            <a:r>
              <a:rPr lang="fi-FI" sz="1400" dirty="0" err="1"/>
              <a:t>water</a:t>
            </a:r>
            <a:r>
              <a:rPr lang="fi-FI" sz="1400" dirty="0"/>
              <a:t> </a:t>
            </a:r>
            <a:r>
              <a:rPr lang="fi-FI" sz="1400" dirty="0" err="1"/>
              <a:t>use</a:t>
            </a:r>
            <a:r>
              <a:rPr lang="fi-FI" sz="1400" dirty="0"/>
              <a:t> </a:t>
            </a:r>
            <a:r>
              <a:rPr lang="fi-FI" sz="1400" dirty="0" err="1"/>
              <a:t>efficiency</a:t>
            </a:r>
            <a:endParaRPr lang="fi-FI" sz="1400" dirty="0"/>
          </a:p>
          <a:p>
            <a:pPr lvl="1"/>
            <a:r>
              <a:rPr lang="fi-FI" sz="1400" dirty="0" err="1"/>
              <a:t>Respiration</a:t>
            </a:r>
            <a:r>
              <a:rPr lang="fi-FI" sz="1400" dirty="0"/>
              <a:t> </a:t>
            </a:r>
            <a:r>
              <a:rPr lang="fi-FI" sz="1400" dirty="0" err="1"/>
              <a:t>changes</a:t>
            </a:r>
            <a:r>
              <a:rPr lang="fi-FI" sz="1400" dirty="0"/>
              <a:t> in </a:t>
            </a:r>
            <a:r>
              <a:rPr lang="fi-FI" sz="1400" dirty="0" err="1"/>
              <a:t>line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GPP </a:t>
            </a:r>
            <a:r>
              <a:rPr lang="fi-FI" sz="1400" dirty="0" err="1"/>
              <a:t>increase</a:t>
            </a:r>
            <a:r>
              <a:rPr lang="fi-FI" sz="1400" dirty="0"/>
              <a:t> and </a:t>
            </a:r>
            <a:r>
              <a:rPr lang="fi-FI" sz="1400" dirty="0" err="1"/>
              <a:t>litterfall</a:t>
            </a:r>
            <a:r>
              <a:rPr lang="fi-FI" sz="1400" dirty="0"/>
              <a:t> (LAI) </a:t>
            </a:r>
            <a:r>
              <a:rPr lang="fi-FI" sz="1400" dirty="0" err="1"/>
              <a:t>increase</a:t>
            </a:r>
            <a:endParaRPr lang="fi-FI" sz="1400" dirty="0"/>
          </a:p>
          <a:p>
            <a:pPr lvl="1"/>
            <a:r>
              <a:rPr lang="fi-FI" sz="1400" dirty="0"/>
              <a:t>NEP </a:t>
            </a:r>
            <a:r>
              <a:rPr lang="fi-FI" sz="1400" dirty="0" err="1"/>
              <a:t>trend</a:t>
            </a:r>
            <a:r>
              <a:rPr lang="fi-FI" sz="1400" dirty="0"/>
              <a:t> and </a:t>
            </a:r>
            <a:r>
              <a:rPr lang="fi-FI" sz="1400" dirty="0" err="1"/>
              <a:t>trend</a:t>
            </a:r>
            <a:r>
              <a:rPr lang="fi-FI" sz="1400" dirty="0"/>
              <a:t> in </a:t>
            </a:r>
            <a:r>
              <a:rPr lang="fi-FI" sz="1400" dirty="0" err="1"/>
              <a:t>annual</a:t>
            </a:r>
            <a:r>
              <a:rPr lang="fi-FI" sz="1400" dirty="0"/>
              <a:t> </a:t>
            </a:r>
            <a:r>
              <a:rPr lang="fi-FI" sz="1400" dirty="0" err="1"/>
              <a:t>biomass</a:t>
            </a:r>
            <a:r>
              <a:rPr lang="fi-FI" sz="1400" dirty="0"/>
              <a:t> </a:t>
            </a:r>
            <a:r>
              <a:rPr lang="fi-FI" sz="1400" dirty="0" err="1"/>
              <a:t>growth</a:t>
            </a:r>
            <a:r>
              <a:rPr lang="fi-FI" sz="1400" dirty="0"/>
              <a:t> ~</a:t>
            </a:r>
            <a:r>
              <a:rPr lang="fi-FI" sz="1400" dirty="0" err="1"/>
              <a:t>comparable</a:t>
            </a:r>
            <a:endParaRPr lang="fi-FI" sz="1400" dirty="0"/>
          </a:p>
          <a:p>
            <a:pPr lvl="1"/>
            <a:r>
              <a:rPr lang="fi-FI" sz="1400" dirty="0" err="1"/>
              <a:t>Potential</a:t>
            </a:r>
            <a:r>
              <a:rPr lang="fi-FI" sz="1400" dirty="0"/>
              <a:t> </a:t>
            </a:r>
            <a:r>
              <a:rPr lang="fi-FI" sz="1400" dirty="0" err="1"/>
              <a:t>increase</a:t>
            </a:r>
            <a:r>
              <a:rPr lang="fi-FI" sz="1400" dirty="0"/>
              <a:t> in </a:t>
            </a:r>
            <a:r>
              <a:rPr lang="fi-FI" sz="1400" dirty="0" err="1"/>
              <a:t>leaf</a:t>
            </a:r>
            <a:r>
              <a:rPr lang="fi-FI" sz="1400" dirty="0"/>
              <a:t> N </a:t>
            </a:r>
            <a:r>
              <a:rPr lang="fi-FI" sz="1400" dirty="0" err="1"/>
              <a:t>has</a:t>
            </a:r>
            <a:r>
              <a:rPr lang="fi-FI" sz="1400" dirty="0"/>
              <a:t> </a:t>
            </a:r>
            <a:r>
              <a:rPr lang="fi-FI" sz="1400" dirty="0" err="1"/>
              <a:t>minor</a:t>
            </a:r>
            <a:r>
              <a:rPr lang="fi-FI" sz="1400" dirty="0"/>
              <a:t> </a:t>
            </a:r>
            <a:r>
              <a:rPr lang="fi-FI" sz="1400" dirty="0" err="1"/>
              <a:t>effect</a:t>
            </a:r>
            <a:endParaRPr lang="fi-FI" sz="1400" dirty="0"/>
          </a:p>
          <a:p>
            <a:pPr lvl="2"/>
            <a:r>
              <a:rPr lang="fi-FI" sz="1400" dirty="0"/>
              <a:t>No </a:t>
            </a:r>
            <a:r>
              <a:rPr lang="fi-FI" sz="1400" dirty="0" err="1"/>
              <a:t>statistically</a:t>
            </a:r>
            <a:r>
              <a:rPr lang="fi-FI" sz="1400" dirty="0"/>
              <a:t> </a:t>
            </a:r>
            <a:r>
              <a:rPr lang="fi-FI" sz="1400" dirty="0" err="1"/>
              <a:t>significant</a:t>
            </a:r>
            <a:r>
              <a:rPr lang="fi-FI" sz="1400" dirty="0"/>
              <a:t> </a:t>
            </a:r>
            <a:r>
              <a:rPr lang="fi-FI" sz="1400" dirty="0" err="1"/>
              <a:t>changes</a:t>
            </a:r>
            <a:r>
              <a:rPr lang="fi-FI" sz="1400" dirty="0"/>
              <a:t> in </a:t>
            </a:r>
            <a:r>
              <a:rPr lang="fi-FI" sz="1400" dirty="0" err="1"/>
              <a:t>growing</a:t>
            </a:r>
            <a:r>
              <a:rPr lang="fi-FI" sz="1400" dirty="0"/>
              <a:t> </a:t>
            </a:r>
            <a:r>
              <a:rPr lang="fi-FI" sz="1400" dirty="0" err="1"/>
              <a:t>season</a:t>
            </a:r>
            <a:r>
              <a:rPr lang="fi-FI" sz="1400" dirty="0"/>
              <a:t> </a:t>
            </a:r>
            <a:r>
              <a:rPr lang="fi-FI" sz="1400" dirty="0" err="1"/>
              <a:t>length</a:t>
            </a:r>
            <a:endParaRPr lang="fi-FI" sz="1400" dirty="0"/>
          </a:p>
          <a:p>
            <a:endParaRPr lang="fi-FI" sz="1600" dirty="0"/>
          </a:p>
          <a:p>
            <a:r>
              <a:rPr lang="fi-FI" sz="1600" dirty="0" err="1"/>
              <a:t>Trends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weak</a:t>
            </a:r>
            <a:r>
              <a:rPr lang="fi-FI" sz="1600" dirty="0"/>
              <a:t> </a:t>
            </a:r>
            <a:r>
              <a:rPr lang="fi-FI" sz="1600" dirty="0" err="1"/>
              <a:t>compared</a:t>
            </a:r>
            <a:r>
              <a:rPr lang="fi-FI" sz="1600" dirty="0"/>
              <a:t> to inter-</a:t>
            </a:r>
            <a:r>
              <a:rPr lang="fi-FI" sz="1600" dirty="0" err="1"/>
              <a:t>annual</a:t>
            </a:r>
            <a:r>
              <a:rPr lang="fi-FI" sz="1600" dirty="0"/>
              <a:t> </a:t>
            </a:r>
            <a:r>
              <a:rPr lang="fi-FI" sz="1600" dirty="0" err="1"/>
              <a:t>variability</a:t>
            </a:r>
            <a:r>
              <a:rPr lang="fi-FI" sz="1600" dirty="0"/>
              <a:t> &amp; </a:t>
            </a:r>
            <a:r>
              <a:rPr lang="fi-FI" sz="1600" dirty="0" err="1"/>
              <a:t>uncertainties</a:t>
            </a:r>
            <a:endParaRPr lang="fi-FI" sz="1600" dirty="0"/>
          </a:p>
          <a:p>
            <a:r>
              <a:rPr lang="fi-FI" sz="1600" dirty="0"/>
              <a:t>Long-</a:t>
            </a:r>
            <a:r>
              <a:rPr lang="fi-FI" sz="1600" dirty="0" err="1"/>
              <a:t>term</a:t>
            </a:r>
            <a:r>
              <a:rPr lang="fi-FI" sz="1600" dirty="0"/>
              <a:t> </a:t>
            </a:r>
            <a:r>
              <a:rPr lang="fi-FI" sz="1600" dirty="0" err="1"/>
              <a:t>flux</a:t>
            </a:r>
            <a:r>
              <a:rPr lang="fi-FI" sz="1600" dirty="0"/>
              <a:t> data is </a:t>
            </a:r>
            <a:r>
              <a:rPr lang="fi-FI" sz="1600" dirty="0" err="1"/>
              <a:t>prone</a:t>
            </a:r>
            <a:r>
              <a:rPr lang="fi-FI" sz="1600" dirty="0"/>
              <a:t> to </a:t>
            </a:r>
            <a:r>
              <a:rPr lang="fi-FI" sz="1600" dirty="0" err="1"/>
              <a:t>errors</a:t>
            </a:r>
            <a:endParaRPr lang="fi-FI" sz="1600" dirty="0"/>
          </a:p>
          <a:p>
            <a:r>
              <a:rPr lang="fi-FI" sz="1600" dirty="0" err="1"/>
              <a:t>Stand</a:t>
            </a:r>
            <a:r>
              <a:rPr lang="fi-FI" sz="1600" dirty="0"/>
              <a:t> </a:t>
            </a:r>
            <a:r>
              <a:rPr lang="fi-FI" sz="1600" dirty="0" err="1"/>
              <a:t>dynamics</a:t>
            </a:r>
            <a:r>
              <a:rPr lang="fi-FI" sz="1600" dirty="0"/>
              <a:t> and ’</a:t>
            </a:r>
            <a:r>
              <a:rPr lang="fi-FI" sz="1600" dirty="0" err="1"/>
              <a:t>supplementary</a:t>
            </a:r>
            <a:r>
              <a:rPr lang="fi-FI" sz="1600" dirty="0"/>
              <a:t> data’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well</a:t>
            </a:r>
            <a:r>
              <a:rPr lang="fi-FI" sz="1600" dirty="0"/>
              <a:t> </a:t>
            </a:r>
            <a:r>
              <a:rPr lang="fi-FI" sz="1600" dirty="0" err="1"/>
              <a:t>enough</a:t>
            </a:r>
            <a:r>
              <a:rPr lang="fi-FI" sz="1600" dirty="0"/>
              <a:t> </a:t>
            </a:r>
            <a:r>
              <a:rPr lang="fi-FI" sz="1600" dirty="0" err="1"/>
              <a:t>measures</a:t>
            </a:r>
            <a:endParaRPr lang="fi-FI" sz="1600" dirty="0"/>
          </a:p>
          <a:p>
            <a:endParaRPr lang="fi-FI" sz="1600" dirty="0"/>
          </a:p>
          <a:p>
            <a:r>
              <a:rPr lang="fi-FI" sz="1600" b="1" dirty="0" err="1">
                <a:solidFill>
                  <a:schemeClr val="accent4"/>
                </a:solidFill>
              </a:rPr>
              <a:t>Compensatory</a:t>
            </a:r>
            <a:r>
              <a:rPr lang="fi-FI" sz="1600" b="1" dirty="0">
                <a:solidFill>
                  <a:schemeClr val="accent4"/>
                </a:solidFill>
              </a:rPr>
              <a:t> </a:t>
            </a:r>
            <a:r>
              <a:rPr lang="fi-FI" sz="1600" b="1" dirty="0" err="1">
                <a:solidFill>
                  <a:schemeClr val="accent4"/>
                </a:solidFill>
              </a:rPr>
              <a:t>mechanisms</a:t>
            </a:r>
            <a:r>
              <a:rPr lang="fi-FI" sz="1600" b="1" dirty="0">
                <a:solidFill>
                  <a:schemeClr val="accent4"/>
                </a:solidFill>
              </a:rPr>
              <a:t> </a:t>
            </a:r>
            <a:r>
              <a:rPr lang="fi-FI" sz="1600" b="1" dirty="0" err="1">
                <a:solidFill>
                  <a:schemeClr val="accent4"/>
                </a:solidFill>
              </a:rPr>
              <a:t>could</a:t>
            </a:r>
            <a:r>
              <a:rPr lang="fi-FI" sz="1600" b="1" dirty="0">
                <a:solidFill>
                  <a:schemeClr val="accent4"/>
                </a:solidFill>
              </a:rPr>
              <a:t> </a:t>
            </a:r>
            <a:r>
              <a:rPr lang="fi-FI" sz="1600" b="1" dirty="0" err="1">
                <a:solidFill>
                  <a:schemeClr val="accent4"/>
                </a:solidFill>
              </a:rPr>
              <a:t>be</a:t>
            </a:r>
            <a:r>
              <a:rPr lang="fi-FI" sz="1600" b="1" dirty="0">
                <a:solidFill>
                  <a:schemeClr val="accent4"/>
                </a:solidFill>
              </a:rPr>
              <a:t> </a:t>
            </a:r>
            <a:r>
              <a:rPr lang="fi-FI" sz="1600" b="1" dirty="0" err="1">
                <a:solidFill>
                  <a:schemeClr val="accent4"/>
                </a:solidFill>
              </a:rPr>
              <a:t>teased</a:t>
            </a:r>
            <a:r>
              <a:rPr lang="fi-FI" sz="1600" b="1" dirty="0">
                <a:solidFill>
                  <a:schemeClr val="accent4"/>
                </a:solidFill>
              </a:rPr>
              <a:t> out </a:t>
            </a:r>
            <a:r>
              <a:rPr lang="fi-FI" sz="1600" b="1" dirty="0" err="1">
                <a:solidFill>
                  <a:schemeClr val="accent4"/>
                </a:solidFill>
              </a:rPr>
              <a:t>only</a:t>
            </a:r>
            <a:r>
              <a:rPr lang="fi-FI" sz="1600" b="1" dirty="0">
                <a:solidFill>
                  <a:schemeClr val="accent4"/>
                </a:solidFill>
              </a:rPr>
              <a:t> </a:t>
            </a:r>
            <a:r>
              <a:rPr lang="fi-FI" sz="1600" b="1" dirty="0" err="1">
                <a:solidFill>
                  <a:schemeClr val="accent4"/>
                </a:solidFill>
              </a:rPr>
              <a:t>with</a:t>
            </a:r>
            <a:r>
              <a:rPr lang="fi-FI" sz="1600" b="1" dirty="0">
                <a:solidFill>
                  <a:schemeClr val="accent4"/>
                </a:solidFill>
              </a:rPr>
              <a:t> a </a:t>
            </a:r>
            <a:r>
              <a:rPr lang="fi-FI" sz="1600" b="1" dirty="0" err="1">
                <a:solidFill>
                  <a:schemeClr val="accent4"/>
                </a:solidFill>
              </a:rPr>
              <a:t>model</a:t>
            </a:r>
            <a:r>
              <a:rPr lang="fi-FI" sz="1600" b="1" dirty="0">
                <a:solidFill>
                  <a:schemeClr val="accent4"/>
                </a:solidFill>
              </a:rPr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54750-515F-5F9F-A046-7382BB95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37" y="79047"/>
            <a:ext cx="2628004" cy="12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22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B2FB-E788-DF6C-68D2-BA2E7F8A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Peatland</a:t>
            </a:r>
            <a:r>
              <a:rPr lang="fi-FI" dirty="0"/>
              <a:t> management ≈ </a:t>
            </a:r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FD8E0-D88A-7BE7-9501-FA448D752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6" y="1534768"/>
            <a:ext cx="6315578" cy="2283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C9691-D2A7-7B5A-BFA4-B302E6CDDB8F}"/>
              </a:ext>
            </a:extLst>
          </p:cNvPr>
          <p:cNvSpPr txBox="1"/>
          <p:nvPr/>
        </p:nvSpPr>
        <p:spPr>
          <a:xfrm>
            <a:off x="897287" y="3920475"/>
            <a:ext cx="3100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Improved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drainage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by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ditch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maintenance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: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When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needed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&amp;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how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deep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is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necessary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?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350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0456C-4459-E7FD-7BBE-E33016ED30CF}"/>
              </a:ext>
            </a:extLst>
          </p:cNvPr>
          <p:cNvSpPr txBox="1"/>
          <p:nvPr/>
        </p:nvSpPr>
        <p:spPr>
          <a:xfrm>
            <a:off x="4058979" y="3920475"/>
            <a:ext cx="385849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Biological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drainage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==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stand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water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use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How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intense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selection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harvests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or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strip-cuttings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can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be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used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9D929-FD6B-07A1-BB28-F3CF26545B31}"/>
              </a:ext>
            </a:extLst>
          </p:cNvPr>
          <p:cNvSpPr txBox="1"/>
          <p:nvPr/>
        </p:nvSpPr>
        <p:spPr>
          <a:xfrm>
            <a:off x="1218818" y="1119373"/>
            <a:ext cx="65278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4,7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Mha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ditched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from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1930’s to 1980’s.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Spacing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20 – 60m,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current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depth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20 – 80cm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350" dirty="0">
              <a:solidFill>
                <a:srgbClr val="000000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B9B7F-DD66-4EC3-F611-894FCA1B2D5A}"/>
              </a:ext>
            </a:extLst>
          </p:cNvPr>
          <p:cNvSpPr txBox="1"/>
          <p:nvPr/>
        </p:nvSpPr>
        <p:spPr>
          <a:xfrm>
            <a:off x="968725" y="1586206"/>
            <a:ext cx="631557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b="1" dirty="0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How WTL </a:t>
            </a:r>
            <a:r>
              <a:rPr lang="fi-FI" b="1" dirty="0" err="1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depends</a:t>
            </a:r>
            <a:r>
              <a:rPr lang="fi-FI" b="1" dirty="0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 on </a:t>
            </a:r>
            <a:r>
              <a:rPr lang="fi-FI" b="1" dirty="0" err="1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stand</a:t>
            </a:r>
            <a:r>
              <a:rPr lang="fi-FI" b="1" dirty="0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b="1" dirty="0" err="1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attributes</a:t>
            </a:r>
            <a:r>
              <a:rPr lang="fi-FI" b="1" dirty="0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 and </a:t>
            </a:r>
            <a:r>
              <a:rPr lang="fi-FI" b="1" dirty="0" err="1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peatland</a:t>
            </a:r>
            <a:r>
              <a:rPr lang="fi-FI" b="1" dirty="0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b="1" dirty="0" err="1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type</a:t>
            </a:r>
            <a:r>
              <a:rPr lang="fi-FI" b="1" dirty="0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b="1" dirty="0" err="1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across</a:t>
            </a:r>
            <a:r>
              <a:rPr lang="fi-FI" b="1" dirty="0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 a </a:t>
            </a:r>
            <a:r>
              <a:rPr lang="fi-FI" b="1" dirty="0" err="1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climate</a:t>
            </a:r>
            <a:r>
              <a:rPr lang="fi-FI" b="1" dirty="0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b="1" dirty="0" err="1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gradient</a:t>
            </a:r>
            <a:r>
              <a:rPr lang="fi-FI" b="1" dirty="0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2E80A-AAC6-1495-CEAD-524410AC8FDB}"/>
              </a:ext>
            </a:extLst>
          </p:cNvPr>
          <p:cNvSpPr txBox="1"/>
          <p:nvPr/>
        </p:nvSpPr>
        <p:spPr>
          <a:xfrm>
            <a:off x="4393689" y="4766787"/>
            <a:ext cx="4685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Nieminen et al. 2018; 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hlinkClick r:id="rId3"/>
              </a:rPr>
              <a:t>https://doi.org/10.1016/j.foreco.2018.04.046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25C9F5-AE14-0C32-5602-EA830BAFC320}"/>
              </a:ext>
            </a:extLst>
          </p:cNvPr>
          <p:cNvSpPr txBox="1"/>
          <p:nvPr/>
        </p:nvSpPr>
        <p:spPr>
          <a:xfrm>
            <a:off x="7177430" y="2113383"/>
            <a:ext cx="2049022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 err="1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Growth</a:t>
            </a:r>
            <a:r>
              <a:rPr lang="fi-FI" sz="135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 = f(WTL)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350" dirty="0">
              <a:solidFill>
                <a:srgbClr val="000000"/>
              </a:solidFill>
              <a:latin typeface="Segoe UI"/>
              <a:ea typeface="+mn-e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GHG </a:t>
            </a:r>
            <a:r>
              <a:rPr lang="fi-FI" sz="1350" dirty="0" err="1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emissions</a:t>
            </a:r>
            <a:r>
              <a:rPr lang="fi-FI" sz="135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 = f(WTL)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350" dirty="0">
              <a:solidFill>
                <a:srgbClr val="000000"/>
              </a:solidFill>
              <a:latin typeface="Segoe UI"/>
              <a:ea typeface="+mn-e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 err="1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Leaching</a:t>
            </a:r>
            <a:r>
              <a:rPr lang="fi-FI" sz="135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 = f(WTL)</a:t>
            </a:r>
          </a:p>
        </p:txBody>
      </p:sp>
    </p:spTree>
    <p:extLst>
      <p:ext uri="{BB962C8B-B14F-4D97-AF65-F5344CB8AC3E}">
        <p14:creationId xmlns:p14="http://schemas.microsoft.com/office/powerpoint/2010/main" val="123966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4694F88E-4317-BCAE-96D5-E5BED7E1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31" y="2992522"/>
            <a:ext cx="1238411" cy="440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EDF20F-0FB2-4093-A9C3-E4EC778C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Modeling</a:t>
            </a:r>
            <a:r>
              <a:rPr lang="fi-FI" dirty="0"/>
              <a:t> </a:t>
            </a:r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 </a:t>
            </a:r>
            <a:r>
              <a:rPr lang="fi-FI" dirty="0" err="1"/>
              <a:t>response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A2FE3-B5A4-4539-83E3-26D8777D26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457189"/>
            <a:fld id="{A14BA6D4-E5A4-4401-8D3D-034C13C00E0D}" type="datetime1">
              <a:rPr lang="fi-FI">
                <a:solidFill>
                  <a:prstClr val="white">
                    <a:lumMod val="65000"/>
                  </a:prstClr>
                </a:solidFill>
              </a:rPr>
              <a:pPr defTabSz="457189"/>
              <a:t>15.1.2024</a:t>
            </a:fld>
            <a:endParaRPr lang="fi-FI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92A7D-1060-4AE4-878A-020AC8845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4" y="1210615"/>
            <a:ext cx="4390670" cy="3275661"/>
          </a:xfrm>
        </p:spPr>
        <p:txBody>
          <a:bodyPr/>
          <a:lstStyle/>
          <a:p>
            <a:r>
              <a:rPr lang="fi-FI" sz="1500" b="1" dirty="0" err="1">
                <a:solidFill>
                  <a:schemeClr val="accent1"/>
                </a:solidFill>
              </a:rPr>
              <a:t>Ecohydrological</a:t>
            </a:r>
            <a:r>
              <a:rPr lang="fi-FI" sz="1500" b="1" dirty="0">
                <a:solidFill>
                  <a:schemeClr val="accent1"/>
                </a:solidFill>
              </a:rPr>
              <a:t> </a:t>
            </a:r>
            <a:r>
              <a:rPr lang="fi-FI" sz="1500" b="1" dirty="0" err="1">
                <a:solidFill>
                  <a:schemeClr val="accent1"/>
                </a:solidFill>
              </a:rPr>
              <a:t>theory</a:t>
            </a:r>
            <a:r>
              <a:rPr lang="fi-FI" sz="1500" b="1" dirty="0">
                <a:solidFill>
                  <a:schemeClr val="accent1"/>
                </a:solidFill>
              </a:rPr>
              <a:t> &amp; </a:t>
            </a:r>
            <a:r>
              <a:rPr lang="fi-FI" sz="1500" b="1" dirty="0" err="1">
                <a:solidFill>
                  <a:schemeClr val="accent1"/>
                </a:solidFill>
              </a:rPr>
              <a:t>literature</a:t>
            </a:r>
            <a:endParaRPr lang="fi-FI" sz="1500" b="1" dirty="0">
              <a:solidFill>
                <a:schemeClr val="accent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500" dirty="0" err="1">
                <a:sym typeface="Wingdings" panose="05000000000000000000" pitchFamily="2" charset="2"/>
              </a:rPr>
              <a:t>Process-model</a:t>
            </a:r>
            <a:r>
              <a:rPr lang="fi-FI" sz="1500" dirty="0">
                <a:sym typeface="Wingdings" panose="05000000000000000000" pitchFamily="2" charset="2"/>
              </a:rPr>
              <a:t> </a:t>
            </a:r>
            <a:r>
              <a:rPr lang="fi-FI" sz="1500" dirty="0" err="1">
                <a:sym typeface="Wingdings" panose="05000000000000000000" pitchFamily="2" charset="2"/>
              </a:rPr>
              <a:t>structure</a:t>
            </a:r>
            <a:r>
              <a:rPr lang="fi-FI" sz="1500" dirty="0">
                <a:sym typeface="Wingdings" panose="05000000000000000000" pitchFamily="2" charset="2"/>
              </a:rPr>
              <a:t>, </a:t>
            </a:r>
            <a:r>
              <a:rPr lang="fi-FI" sz="1500" dirty="0" err="1">
                <a:sym typeface="Wingdings" panose="05000000000000000000" pitchFamily="2" charset="2"/>
              </a:rPr>
              <a:t>functions</a:t>
            </a:r>
            <a:r>
              <a:rPr lang="fi-FI" sz="1500" dirty="0">
                <a:sym typeface="Wingdings" panose="05000000000000000000" pitchFamily="2" charset="2"/>
              </a:rPr>
              <a:t>, </a:t>
            </a:r>
            <a:r>
              <a:rPr lang="fi-FI" sz="1500" dirty="0" err="1">
                <a:sym typeface="Wingdings" panose="05000000000000000000" pitchFamily="2" charset="2"/>
              </a:rPr>
              <a:t>parameters</a:t>
            </a:r>
            <a:endParaRPr lang="fi-FI" sz="1500" dirty="0"/>
          </a:p>
          <a:p>
            <a:r>
              <a:rPr lang="en-US" sz="1500" b="1" dirty="0">
                <a:solidFill>
                  <a:schemeClr val="accent1"/>
                </a:solidFill>
              </a:rPr>
              <a:t>Inputs (open data + scenarios):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Forest attributes: LAI, height, tree type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Peat type: hydraulic properties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Ditch spacing &amp; depth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Daily weather data</a:t>
            </a:r>
          </a:p>
          <a:p>
            <a:r>
              <a:rPr lang="en-US" sz="1500" b="1" dirty="0">
                <a:solidFill>
                  <a:schemeClr val="accent1"/>
                </a:solidFill>
              </a:rPr>
              <a:t>Outputs (daily):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WTL, soil moisture, snow, ET &amp; components, runoff</a:t>
            </a:r>
          </a:p>
          <a:p>
            <a:r>
              <a:rPr lang="en-US" altLang="fi-FI" sz="1500" b="1" dirty="0">
                <a:solidFill>
                  <a:schemeClr val="accent1"/>
                </a:solidFill>
                <a:ea typeface="ＭＳ Ｐゴシック" pitchFamily="34" charset="-128"/>
                <a:cs typeface="Arial" charset="0"/>
              </a:rPr>
              <a:t>KISS for practical use </a:t>
            </a:r>
            <a:r>
              <a:rPr lang="en-US" altLang="fi-FI" sz="1500" b="1" dirty="0">
                <a:solidFill>
                  <a:schemeClr val="accent1"/>
                </a:solidFill>
                <a:ea typeface="ＭＳ Ｐゴシック" pitchFamily="34" charset="-128"/>
                <a:cs typeface="Arial" charset="0"/>
                <a:sym typeface="Wingdings" panose="05000000000000000000" pitchFamily="2" charset="2"/>
              </a:rPr>
              <a:t></a:t>
            </a:r>
            <a:endParaRPr lang="en-US" altLang="fi-FI" sz="1500" b="1" dirty="0">
              <a:solidFill>
                <a:schemeClr val="accent1"/>
              </a:solidFill>
              <a:ea typeface="ＭＳ Ｐゴシック" pitchFamily="34" charset="-128"/>
              <a:cs typeface="Arial" charset="0"/>
            </a:endParaRPr>
          </a:p>
          <a:p>
            <a:endParaRPr lang="fi-FI" sz="1500" dirty="0">
              <a:solidFill>
                <a:schemeClr val="accent1"/>
              </a:solidFill>
            </a:endParaRPr>
          </a:p>
          <a:p>
            <a:endParaRPr lang="en-US" sz="15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D66D4-095F-4FDC-9C18-BE4F52596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189"/>
            <a:endParaRPr lang="fi-FI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40A2C-122C-47AB-8ACA-3B68D86257BE}"/>
              </a:ext>
            </a:extLst>
          </p:cNvPr>
          <p:cNvSpPr/>
          <p:nvPr/>
        </p:nvSpPr>
        <p:spPr>
          <a:xfrm>
            <a:off x="5919227" y="2484822"/>
            <a:ext cx="534043" cy="215606"/>
          </a:xfrm>
          <a:prstGeom prst="rect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189"/>
            <a:r>
              <a:rPr lang="fi-FI" sz="800" dirty="0">
                <a:solidFill>
                  <a:prstClr val="white"/>
                </a:solidFill>
                <a:latin typeface="Arial"/>
              </a:rPr>
              <a:t> </a:t>
            </a:r>
            <a:r>
              <a:rPr lang="fi-FI" sz="800" dirty="0" err="1">
                <a:solidFill>
                  <a:prstClr val="white"/>
                </a:solidFill>
                <a:latin typeface="Arial"/>
              </a:rPr>
              <a:t>moss</a:t>
            </a:r>
            <a:endParaRPr lang="en-US" sz="8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A6799D-7273-4887-AE74-D2F6DD3683F2}"/>
              </a:ext>
            </a:extLst>
          </p:cNvPr>
          <p:cNvSpPr/>
          <p:nvPr/>
        </p:nvSpPr>
        <p:spPr>
          <a:xfrm>
            <a:off x="5919227" y="1770419"/>
            <a:ext cx="1000125" cy="384964"/>
          </a:xfrm>
          <a:prstGeom prst="rect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fi-FI" sz="800" dirty="0" err="1">
                <a:solidFill>
                  <a:prstClr val="white"/>
                </a:solidFill>
                <a:latin typeface="Arial"/>
              </a:rPr>
              <a:t>tree</a:t>
            </a:r>
            <a:r>
              <a:rPr lang="fi-FI" sz="800" dirty="0">
                <a:solidFill>
                  <a:prstClr val="white"/>
                </a:solidFill>
                <a:latin typeface="Arial"/>
              </a:rPr>
              <a:t> </a:t>
            </a:r>
            <a:r>
              <a:rPr lang="fi-FI" sz="800" dirty="0" err="1">
                <a:solidFill>
                  <a:prstClr val="white"/>
                </a:solidFill>
                <a:latin typeface="Arial"/>
              </a:rPr>
              <a:t>canopy</a:t>
            </a:r>
            <a:endParaRPr lang="en-US" sz="8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C0713F-41CB-4642-A3C4-1169F8C67706}"/>
              </a:ext>
            </a:extLst>
          </p:cNvPr>
          <p:cNvSpPr/>
          <p:nvPr/>
        </p:nvSpPr>
        <p:spPr>
          <a:xfrm>
            <a:off x="6476365" y="2484822"/>
            <a:ext cx="442986" cy="215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fi-FI" sz="800" dirty="0" err="1">
                <a:solidFill>
                  <a:srgbClr val="54585A"/>
                </a:solidFill>
                <a:latin typeface="Arial"/>
              </a:rPr>
              <a:t>snow</a:t>
            </a:r>
            <a:endParaRPr lang="en-US" sz="800" dirty="0">
              <a:solidFill>
                <a:srgbClr val="54585A"/>
              </a:solidFill>
              <a:latin typeface="Arial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D8E4004-6A22-4174-A236-F99F3DA502E0}"/>
              </a:ext>
            </a:extLst>
          </p:cNvPr>
          <p:cNvSpPr/>
          <p:nvPr/>
        </p:nvSpPr>
        <p:spPr>
          <a:xfrm>
            <a:off x="6226915" y="1397536"/>
            <a:ext cx="397322" cy="338716"/>
          </a:xfrm>
          <a:prstGeom prst="downArrow">
            <a:avLst>
              <a:gd name="adj1" fmla="val 66781"/>
              <a:gd name="adj2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C708809-1A43-4D00-98AB-0BACDB17975B}"/>
              </a:ext>
            </a:extLst>
          </p:cNvPr>
          <p:cNvSpPr/>
          <p:nvPr/>
        </p:nvSpPr>
        <p:spPr>
          <a:xfrm>
            <a:off x="6279301" y="2189549"/>
            <a:ext cx="298670" cy="270882"/>
          </a:xfrm>
          <a:prstGeom prst="downArrow">
            <a:avLst>
              <a:gd name="adj1" fmla="val 66781"/>
              <a:gd name="adj2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28EEEA9-D4EA-4071-BA8C-36DA4606DD29}"/>
              </a:ext>
            </a:extLst>
          </p:cNvPr>
          <p:cNvSpPr/>
          <p:nvPr/>
        </p:nvSpPr>
        <p:spPr>
          <a:xfrm>
            <a:off x="6309407" y="2742573"/>
            <a:ext cx="238457" cy="188931"/>
          </a:xfrm>
          <a:prstGeom prst="downArrow">
            <a:avLst>
              <a:gd name="adj1" fmla="val 66781"/>
              <a:gd name="adj2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9B22C-C441-41DC-A432-19987274D90D}"/>
              </a:ext>
            </a:extLst>
          </p:cNvPr>
          <p:cNvSpPr txBox="1"/>
          <p:nvPr/>
        </p:nvSpPr>
        <p:spPr>
          <a:xfrm>
            <a:off x="6538947" y="2175915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fi-FI" sz="900" dirty="0" err="1">
                <a:solidFill>
                  <a:srgbClr val="54585A"/>
                </a:solidFill>
              </a:rPr>
              <a:t>throughfall</a:t>
            </a:r>
            <a:endParaRPr lang="en-US" sz="900" dirty="0">
              <a:solidFill>
                <a:srgbClr val="54585A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F5484-08C3-4489-BB88-5B920489BACA}"/>
              </a:ext>
            </a:extLst>
          </p:cNvPr>
          <p:cNvSpPr txBox="1"/>
          <p:nvPr/>
        </p:nvSpPr>
        <p:spPr>
          <a:xfrm>
            <a:off x="6531057" y="2691767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fi-FI" sz="900" dirty="0" err="1">
                <a:solidFill>
                  <a:srgbClr val="54585A"/>
                </a:solidFill>
              </a:rPr>
              <a:t>infiltration</a:t>
            </a:r>
            <a:endParaRPr lang="en-US" sz="900" dirty="0">
              <a:solidFill>
                <a:srgbClr val="54585A"/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4920FC4-0626-4CD9-9FD4-32C09D2DC6CD}"/>
              </a:ext>
            </a:extLst>
          </p:cNvPr>
          <p:cNvSpPr/>
          <p:nvPr/>
        </p:nvSpPr>
        <p:spPr>
          <a:xfrm flipV="1">
            <a:off x="5942326" y="1635911"/>
            <a:ext cx="150866" cy="1360929"/>
          </a:xfrm>
          <a:prstGeom prst="downArrow">
            <a:avLst>
              <a:gd name="adj1" fmla="val 66781"/>
              <a:gd name="adj2" fmla="val 50000"/>
            </a:avLst>
          </a:prstGeom>
          <a:solidFill>
            <a:schemeClr val="accent2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23A99229-D5BC-409A-B932-6B3573835246}"/>
              </a:ext>
            </a:extLst>
          </p:cNvPr>
          <p:cNvSpPr/>
          <p:nvPr/>
        </p:nvSpPr>
        <p:spPr>
          <a:xfrm rot="16200000">
            <a:off x="5753802" y="1854153"/>
            <a:ext cx="210102" cy="164671"/>
          </a:xfrm>
          <a:prstGeom prst="bentArrow">
            <a:avLst>
              <a:gd name="adj1" fmla="val 45245"/>
              <a:gd name="adj2" fmla="val 33677"/>
              <a:gd name="adj3" fmla="val 36570"/>
              <a:gd name="adj4" fmla="val 43750"/>
            </a:avLst>
          </a:prstGeom>
          <a:solidFill>
            <a:schemeClr val="accent2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54585A"/>
              </a:solidFill>
              <a:latin typeface="Arial"/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6B25B9FA-4917-47AA-86E7-71466E46BFF5}"/>
              </a:ext>
            </a:extLst>
          </p:cNvPr>
          <p:cNvSpPr/>
          <p:nvPr/>
        </p:nvSpPr>
        <p:spPr>
          <a:xfrm rot="16200000">
            <a:off x="5783103" y="2430801"/>
            <a:ext cx="146932" cy="159722"/>
          </a:xfrm>
          <a:prstGeom prst="bentArrow">
            <a:avLst>
              <a:gd name="adj1" fmla="val 22107"/>
              <a:gd name="adj2" fmla="val 23555"/>
              <a:gd name="adj3" fmla="val 36570"/>
              <a:gd name="adj4" fmla="val 43750"/>
            </a:avLst>
          </a:prstGeom>
          <a:solidFill>
            <a:schemeClr val="accent2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54585A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0D945F-75A2-48D8-ACC6-160A23A3F286}"/>
              </a:ext>
            </a:extLst>
          </p:cNvPr>
          <p:cNvSpPr txBox="1"/>
          <p:nvPr/>
        </p:nvSpPr>
        <p:spPr>
          <a:xfrm>
            <a:off x="4894316" y="1707648"/>
            <a:ext cx="1011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fi-FI" sz="900" dirty="0" err="1">
                <a:solidFill>
                  <a:srgbClr val="54585A"/>
                </a:solidFill>
              </a:rPr>
              <a:t>Interception</a:t>
            </a:r>
            <a:r>
              <a:rPr lang="fi-FI" sz="900" dirty="0">
                <a:solidFill>
                  <a:srgbClr val="54585A"/>
                </a:solidFill>
              </a:rPr>
              <a:t> (E</a:t>
            </a:r>
            <a:r>
              <a:rPr lang="fi-FI" sz="900" baseline="-25000" dirty="0">
                <a:solidFill>
                  <a:srgbClr val="54585A"/>
                </a:solidFill>
              </a:rPr>
              <a:t>c</a:t>
            </a:r>
            <a:r>
              <a:rPr lang="fi-FI" sz="900" dirty="0">
                <a:solidFill>
                  <a:srgbClr val="54585A"/>
                </a:solidFill>
              </a:rPr>
              <a:t>)</a:t>
            </a:r>
            <a:endParaRPr lang="en-US" sz="900" dirty="0">
              <a:solidFill>
                <a:srgbClr val="54585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5850B8-393F-48CF-A0FB-CE60A3280FC1}"/>
              </a:ext>
            </a:extLst>
          </p:cNvPr>
          <p:cNvSpPr txBox="1"/>
          <p:nvPr/>
        </p:nvSpPr>
        <p:spPr>
          <a:xfrm>
            <a:off x="4913455" y="2277072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fi-FI" sz="900" dirty="0" err="1">
                <a:solidFill>
                  <a:srgbClr val="54585A"/>
                </a:solidFill>
              </a:rPr>
              <a:t>Evaporation</a:t>
            </a:r>
            <a:r>
              <a:rPr lang="fi-FI" sz="900" dirty="0">
                <a:solidFill>
                  <a:srgbClr val="54585A"/>
                </a:solidFill>
              </a:rPr>
              <a:t> (E</a:t>
            </a:r>
            <a:r>
              <a:rPr lang="fi-FI" sz="900" baseline="-25000" dirty="0">
                <a:solidFill>
                  <a:srgbClr val="54585A"/>
                </a:solidFill>
              </a:rPr>
              <a:t>f</a:t>
            </a:r>
            <a:r>
              <a:rPr lang="fi-FI" sz="900" dirty="0">
                <a:solidFill>
                  <a:srgbClr val="54585A"/>
                </a:solidFill>
              </a:rPr>
              <a:t>)</a:t>
            </a:r>
            <a:endParaRPr lang="en-US" sz="900" dirty="0">
              <a:solidFill>
                <a:srgbClr val="54585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AB90E5-D547-41C2-8E4B-D254E73F080E}"/>
              </a:ext>
            </a:extLst>
          </p:cNvPr>
          <p:cNvSpPr txBox="1"/>
          <p:nvPr/>
        </p:nvSpPr>
        <p:spPr>
          <a:xfrm>
            <a:off x="5176879" y="1394777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fi-FI" sz="900" dirty="0" err="1">
                <a:solidFill>
                  <a:srgbClr val="54585A"/>
                </a:solidFill>
              </a:rPr>
              <a:t>Transpiration</a:t>
            </a:r>
            <a:r>
              <a:rPr lang="fi-FI" sz="900" dirty="0">
                <a:solidFill>
                  <a:srgbClr val="54585A"/>
                </a:solidFill>
              </a:rPr>
              <a:t> (T)</a:t>
            </a:r>
            <a:endParaRPr lang="en-US" sz="900" dirty="0">
              <a:solidFill>
                <a:srgbClr val="54585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462FB7-6097-4474-BE0B-36FA1C42E9E9}"/>
              </a:ext>
            </a:extLst>
          </p:cNvPr>
          <p:cNvSpPr txBox="1"/>
          <p:nvPr/>
        </p:nvSpPr>
        <p:spPr>
          <a:xfrm>
            <a:off x="6505358" y="1216895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fi-FI" sz="900" dirty="0" err="1">
                <a:solidFill>
                  <a:srgbClr val="54585A"/>
                </a:solidFill>
              </a:rPr>
              <a:t>Precipitation</a:t>
            </a:r>
            <a:r>
              <a:rPr lang="fi-FI" sz="900" dirty="0">
                <a:solidFill>
                  <a:srgbClr val="54585A"/>
                </a:solidFill>
              </a:rPr>
              <a:t> (P)</a:t>
            </a:r>
            <a:endParaRPr lang="en-US" sz="900" dirty="0">
              <a:solidFill>
                <a:srgbClr val="54585A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7A13535-2F08-4B76-9339-00D148092C06}"/>
              </a:ext>
            </a:extLst>
          </p:cNvPr>
          <p:cNvSpPr/>
          <p:nvPr/>
        </p:nvSpPr>
        <p:spPr>
          <a:xfrm rot="5400000">
            <a:off x="5995354" y="2868008"/>
            <a:ext cx="154038" cy="413854"/>
          </a:xfrm>
          <a:prstGeom prst="downArrow">
            <a:avLst>
              <a:gd name="adj1" fmla="val 66781"/>
              <a:gd name="adj2" fmla="val 50000"/>
            </a:avLst>
          </a:prstGeom>
          <a:solidFill>
            <a:srgbClr val="00B0F0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C72498-31D7-4097-90E1-DD4618294226}"/>
              </a:ext>
            </a:extLst>
          </p:cNvPr>
          <p:cNvSpPr txBox="1"/>
          <p:nvPr/>
        </p:nvSpPr>
        <p:spPr>
          <a:xfrm>
            <a:off x="5028155" y="2866810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fi-FI" sz="900" dirty="0" err="1">
                <a:solidFill>
                  <a:srgbClr val="54585A"/>
                </a:solidFill>
              </a:rPr>
              <a:t>Drainage</a:t>
            </a:r>
            <a:r>
              <a:rPr lang="fi-FI" sz="900" dirty="0">
                <a:solidFill>
                  <a:srgbClr val="54585A"/>
                </a:solidFill>
              </a:rPr>
              <a:t> (Q)</a:t>
            </a:r>
            <a:endParaRPr lang="en-US" sz="900" dirty="0">
              <a:solidFill>
                <a:srgbClr val="54585A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CECAC58-D2E8-2465-D8DB-9FD419E3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83" y="4145651"/>
            <a:ext cx="1517873" cy="48357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0E86BD2-EC57-3B1A-6215-6625F3627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91" y="3695426"/>
            <a:ext cx="2078831" cy="46434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CD3FEE4-0CFA-FB8A-0C28-62B9627DF7EE}"/>
              </a:ext>
            </a:extLst>
          </p:cNvPr>
          <p:cNvSpPr txBox="1"/>
          <p:nvPr/>
        </p:nvSpPr>
        <p:spPr>
          <a:xfrm>
            <a:off x="5942326" y="321297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350" dirty="0">
              <a:solidFill>
                <a:srgbClr val="54585A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6B1906-699D-CAA9-9B4E-3747EB287039}"/>
              </a:ext>
            </a:extLst>
          </p:cNvPr>
          <p:cNvSpPr txBox="1"/>
          <p:nvPr/>
        </p:nvSpPr>
        <p:spPr>
          <a:xfrm>
            <a:off x="5805692" y="3141993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fi-FI" sz="900" dirty="0" err="1">
                <a:solidFill>
                  <a:prstClr val="white"/>
                </a:solidFill>
              </a:rPr>
              <a:t>Peat</a:t>
            </a:r>
            <a:r>
              <a:rPr lang="fi-FI" sz="900" dirty="0">
                <a:solidFill>
                  <a:prstClr val="white"/>
                </a:solidFill>
              </a:rPr>
              <a:t> </a:t>
            </a:r>
            <a:r>
              <a:rPr lang="fi-FI" sz="900" dirty="0" err="1">
                <a:solidFill>
                  <a:prstClr val="white"/>
                </a:solidFill>
              </a:rPr>
              <a:t>water</a:t>
            </a:r>
            <a:r>
              <a:rPr lang="fi-FI" sz="900" dirty="0">
                <a:solidFill>
                  <a:prstClr val="white"/>
                </a:solidFill>
              </a:rPr>
              <a:t> </a:t>
            </a:r>
            <a:r>
              <a:rPr lang="fi-FI" sz="900" dirty="0" err="1">
                <a:solidFill>
                  <a:prstClr val="white"/>
                </a:solidFill>
              </a:rPr>
              <a:t>storage</a:t>
            </a:r>
            <a:r>
              <a:rPr lang="fi-FI" sz="900" dirty="0">
                <a:solidFill>
                  <a:prstClr val="white"/>
                </a:solidFill>
              </a:rPr>
              <a:t> (S)</a:t>
            </a:r>
            <a:endParaRPr lang="en-US" sz="900" dirty="0">
              <a:solidFill>
                <a:prstClr val="whit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2918C0-482C-C338-9289-5E9772214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519" y="1773732"/>
            <a:ext cx="1544042" cy="170487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C269FD9-528D-A1CB-1A5E-307C535A586E}"/>
              </a:ext>
            </a:extLst>
          </p:cNvPr>
          <p:cNvCxnSpPr>
            <a:cxnSpLocks/>
          </p:cNvCxnSpPr>
          <p:nvPr/>
        </p:nvCxnSpPr>
        <p:spPr>
          <a:xfrm flipH="1">
            <a:off x="8472488" y="2866810"/>
            <a:ext cx="257175" cy="64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CFB16B-9CDB-8082-9BE9-578C591649A3}"/>
              </a:ext>
            </a:extLst>
          </p:cNvPr>
          <p:cNvSpPr txBox="1"/>
          <p:nvPr/>
        </p:nvSpPr>
        <p:spPr>
          <a:xfrm>
            <a:off x="6308236" y="342063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>
                <a:solidFill>
                  <a:srgbClr val="54585A"/>
                </a:solidFill>
                <a:latin typeface="Arial"/>
                <a:ea typeface="+mn-ea"/>
                <a:cs typeface="+mn-cs"/>
              </a:rPr>
              <a:t>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6F3726-0751-70B2-F3ED-D4B371F9E441}"/>
              </a:ext>
            </a:extLst>
          </p:cNvPr>
          <p:cNvSpPr txBox="1"/>
          <p:nvPr/>
        </p:nvSpPr>
        <p:spPr>
          <a:xfrm rot="21073612">
            <a:off x="8501507" y="2871545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0F719-096F-1610-9F3A-2813BC77D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040" y="14144"/>
            <a:ext cx="966804" cy="963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996C5-B39B-6DBC-6D6A-E66584175E32}"/>
              </a:ext>
            </a:extLst>
          </p:cNvPr>
          <p:cNvSpPr txBox="1"/>
          <p:nvPr/>
        </p:nvSpPr>
        <p:spPr>
          <a:xfrm>
            <a:off x="8033860" y="97885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Kersti Leppä</a:t>
            </a:r>
          </a:p>
        </p:txBody>
      </p:sp>
    </p:spTree>
    <p:extLst>
      <p:ext uri="{BB962C8B-B14F-4D97-AF65-F5344CB8AC3E}">
        <p14:creationId xmlns:p14="http://schemas.microsoft.com/office/powerpoint/2010/main" val="172506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4ABB-B761-44D1-91D3-57D588A1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Benchmarking</a:t>
            </a:r>
            <a:r>
              <a:rPr lang="fi-FI" dirty="0"/>
              <a:t> &amp; </a:t>
            </a:r>
            <a:r>
              <a:rPr lang="fi-FI" dirty="0" err="1"/>
              <a:t>factorial</a:t>
            </a:r>
            <a:r>
              <a:rPr lang="fi-FI" dirty="0"/>
              <a:t> </a:t>
            </a:r>
            <a:r>
              <a:rPr lang="fi-FI" dirty="0" err="1"/>
              <a:t>experiment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352F9-7F54-4074-8D46-B4ADD35336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457189"/>
            <a:fld id="{A14BA6D4-E5A4-4401-8D3D-034C13C00E0D}" type="datetime1">
              <a:rPr lang="fi-FI">
                <a:solidFill>
                  <a:prstClr val="white">
                    <a:lumMod val="65000"/>
                  </a:prstClr>
                </a:solidFill>
              </a:rPr>
              <a:pPr defTabSz="457189"/>
              <a:t>15.1.2024</a:t>
            </a:fld>
            <a:endParaRPr lang="fi-FI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C2E0F-0B56-4AB8-82AB-E3F1B13A8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5" y="1210615"/>
            <a:ext cx="4137931" cy="3275661"/>
          </a:xfrm>
        </p:spPr>
        <p:txBody>
          <a:bodyPr/>
          <a:lstStyle/>
          <a:p>
            <a:r>
              <a:rPr lang="fi-FI" sz="1500" dirty="0" err="1"/>
              <a:t>June-Oct</a:t>
            </a:r>
            <a:r>
              <a:rPr lang="fi-FI" sz="1500" dirty="0"/>
              <a:t> </a:t>
            </a:r>
            <a:r>
              <a:rPr lang="fi-FI" sz="1500" dirty="0" err="1"/>
              <a:t>mean</a:t>
            </a:r>
            <a:r>
              <a:rPr lang="fi-FI" sz="1500" dirty="0"/>
              <a:t> WTL on </a:t>
            </a:r>
            <a:r>
              <a:rPr lang="fi-FI" sz="1500" dirty="0" err="1"/>
              <a:t>the</a:t>
            </a:r>
            <a:r>
              <a:rPr lang="fi-FI" sz="1500" dirty="0"/>
              <a:t> </a:t>
            </a:r>
            <a:r>
              <a:rPr lang="fi-FI" sz="1500" dirty="0" err="1"/>
              <a:t>right</a:t>
            </a:r>
            <a:r>
              <a:rPr lang="fi-FI" sz="1500" dirty="0"/>
              <a:t> </a:t>
            </a:r>
            <a:r>
              <a:rPr lang="fi-FI" sz="1500" dirty="0" err="1"/>
              <a:t>ballpark</a:t>
            </a:r>
            <a:endParaRPr lang="fi-FI" sz="1500" dirty="0"/>
          </a:p>
          <a:p>
            <a:endParaRPr lang="fi-FI" sz="1500" dirty="0"/>
          </a:p>
          <a:p>
            <a:r>
              <a:rPr lang="fi-FI" sz="1500" b="1" dirty="0"/>
              <a:t>Next, </a:t>
            </a:r>
            <a:r>
              <a:rPr lang="fi-FI" sz="1500" b="1" dirty="0" err="1"/>
              <a:t>factorial</a:t>
            </a:r>
            <a:r>
              <a:rPr lang="fi-FI" sz="1500" b="1" dirty="0"/>
              <a:t> </a:t>
            </a:r>
            <a:r>
              <a:rPr lang="fi-FI" sz="1500" b="1" dirty="0" err="1"/>
              <a:t>simulations</a:t>
            </a:r>
            <a:r>
              <a:rPr lang="fi-FI" sz="1500" b="1" dirty="0"/>
              <a:t>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500" dirty="0" err="1"/>
              <a:t>Basal</a:t>
            </a:r>
            <a:r>
              <a:rPr lang="fi-FI" sz="1500" dirty="0"/>
              <a:t> </a:t>
            </a:r>
            <a:r>
              <a:rPr lang="fi-FI" sz="1500" dirty="0" err="1"/>
              <a:t>area</a:t>
            </a:r>
            <a:r>
              <a:rPr lang="fi-FI" sz="1500" dirty="0"/>
              <a:t> (BA): 6 to 30 m</a:t>
            </a:r>
            <a:r>
              <a:rPr lang="fi-FI" sz="1500" baseline="30000" dirty="0"/>
              <a:t>2</a:t>
            </a:r>
            <a:r>
              <a:rPr lang="fi-FI" sz="1500" dirty="0"/>
              <a:t>ha</a:t>
            </a:r>
            <a:r>
              <a:rPr lang="fi-FI" sz="1500" baseline="30000" dirty="0"/>
              <a:t>-1</a:t>
            </a:r>
            <a:r>
              <a:rPr lang="fi-FI" sz="1500" dirty="0"/>
              <a:t>, 5 </a:t>
            </a:r>
            <a:r>
              <a:rPr lang="fi-FI" sz="1500" dirty="0" err="1"/>
              <a:t>levels</a:t>
            </a:r>
            <a:endParaRPr lang="fi-FI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500" dirty="0" err="1"/>
              <a:t>deciduous</a:t>
            </a:r>
            <a:r>
              <a:rPr lang="fi-FI" sz="1500" dirty="0"/>
              <a:t> </a:t>
            </a:r>
            <a:r>
              <a:rPr lang="fi-FI" sz="1500" dirty="0" err="1"/>
              <a:t>fraction</a:t>
            </a:r>
            <a:r>
              <a:rPr lang="fi-FI" sz="1500" dirty="0"/>
              <a:t>: 0 &amp; 0.5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500" dirty="0" err="1"/>
              <a:t>ditch</a:t>
            </a:r>
            <a:r>
              <a:rPr lang="fi-FI" sz="1500" dirty="0"/>
              <a:t> </a:t>
            </a:r>
            <a:r>
              <a:rPr lang="fi-FI" sz="1500" dirty="0" err="1"/>
              <a:t>spacing</a:t>
            </a:r>
            <a:r>
              <a:rPr lang="fi-FI" sz="1500" dirty="0"/>
              <a:t>: 25 &amp; 75 m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500" dirty="0" err="1"/>
              <a:t>ditch</a:t>
            </a:r>
            <a:r>
              <a:rPr lang="fi-FI" sz="1500" dirty="0"/>
              <a:t> </a:t>
            </a:r>
            <a:r>
              <a:rPr lang="fi-FI" sz="1500" dirty="0" err="1"/>
              <a:t>depth</a:t>
            </a:r>
            <a:r>
              <a:rPr lang="fi-FI" sz="1500" dirty="0"/>
              <a:t>: 0.3 &amp; 1.0 m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500" dirty="0" err="1"/>
              <a:t>peat</a:t>
            </a:r>
            <a:r>
              <a:rPr lang="fi-FI" sz="1500" dirty="0"/>
              <a:t> </a:t>
            </a:r>
            <a:r>
              <a:rPr lang="fi-FI" sz="1500" dirty="0" err="1"/>
              <a:t>type</a:t>
            </a:r>
            <a:r>
              <a:rPr lang="fi-FI" sz="1500" dirty="0"/>
              <a:t>: </a:t>
            </a:r>
            <a:r>
              <a:rPr lang="fi-FI" sz="1500" dirty="0" err="1"/>
              <a:t>sphagnum</a:t>
            </a:r>
            <a:r>
              <a:rPr lang="fi-FI" sz="1500" dirty="0"/>
              <a:t>/</a:t>
            </a:r>
            <a:r>
              <a:rPr lang="fi-FI" sz="1500" dirty="0" err="1"/>
              <a:t>carex</a:t>
            </a:r>
            <a:endParaRPr lang="fi-FI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500" dirty="0" err="1"/>
              <a:t>climate</a:t>
            </a:r>
            <a:r>
              <a:rPr lang="fi-FI" sz="1500" dirty="0"/>
              <a:t>: </a:t>
            </a:r>
            <a:r>
              <a:rPr lang="fi-FI" sz="1500" dirty="0" err="1"/>
              <a:t>south</a:t>
            </a:r>
            <a:r>
              <a:rPr lang="fi-FI" sz="1500" dirty="0"/>
              <a:t>/north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i-FI" sz="1500" dirty="0"/>
          </a:p>
          <a:p>
            <a:r>
              <a:rPr lang="fi-FI" sz="1500" dirty="0"/>
              <a:t>Total 180 </a:t>
            </a:r>
            <a:r>
              <a:rPr lang="fi-FI" sz="1500" dirty="0" err="1"/>
              <a:t>combinations</a:t>
            </a:r>
            <a:endParaRPr lang="fi-FI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fi-FI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fi-FI" sz="1500" dirty="0"/>
          </a:p>
          <a:p>
            <a:endParaRPr lang="fi-FI" sz="1500" dirty="0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EBBFDDCF-464B-4F98-A056-7B380BE3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827" y="101600"/>
            <a:ext cx="1293767" cy="21867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E4CEDD-25DF-416B-A9B3-BC14B01A7928}"/>
              </a:ext>
            </a:extLst>
          </p:cNvPr>
          <p:cNvSpPr/>
          <p:nvPr/>
        </p:nvSpPr>
        <p:spPr>
          <a:xfrm>
            <a:off x="1417320" y="4569438"/>
            <a:ext cx="8168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/>
            <a:r>
              <a:rPr lang="en-US" sz="1200" dirty="0">
                <a:solidFill>
                  <a:srgbClr val="54585A"/>
                </a:solidFill>
              </a:rPr>
              <a:t>Leppä, K. et a. 2020. Front. Earth Sci., 8: 576510. </a:t>
            </a:r>
            <a:r>
              <a:rPr lang="en-US" sz="1200" dirty="0">
                <a:solidFill>
                  <a:srgbClr val="54585A"/>
                </a:solidFill>
                <a:hlinkClick r:id="rId3"/>
              </a:rPr>
              <a:t>https://doi.org/10.3389/feart.2020.576510</a:t>
            </a:r>
            <a:r>
              <a:rPr lang="en-US" sz="1200" dirty="0">
                <a:solidFill>
                  <a:srgbClr val="54585A"/>
                </a:solidFill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6FA159-BB41-3B12-408F-0CB93068C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7" y="1685684"/>
            <a:ext cx="2398713" cy="28421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52CB5EB-DFDA-5F91-9494-39B01158506C}"/>
              </a:ext>
            </a:extLst>
          </p:cNvPr>
          <p:cNvSpPr/>
          <p:nvPr/>
        </p:nvSpPr>
        <p:spPr>
          <a:xfrm>
            <a:off x="5624178" y="3882322"/>
            <a:ext cx="68480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900" dirty="0" err="1">
                <a:solidFill>
                  <a:srgbClr val="54585A"/>
                </a:solidFill>
                <a:latin typeface="Arial"/>
                <a:ea typeface="+mn-ea"/>
                <a:cs typeface="+mn-cs"/>
              </a:rPr>
              <a:t>Observed</a:t>
            </a:r>
            <a:endParaRPr lang="fi-FI" sz="900" dirty="0">
              <a:solidFill>
                <a:srgbClr val="54585A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9A437C-0E06-4258-3D02-7A0B1DA7B275}"/>
              </a:ext>
            </a:extLst>
          </p:cNvPr>
          <p:cNvSpPr/>
          <p:nvPr/>
        </p:nvSpPr>
        <p:spPr>
          <a:xfrm rot="16200000">
            <a:off x="4173504" y="2728747"/>
            <a:ext cx="6527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900" dirty="0" err="1">
                <a:solidFill>
                  <a:srgbClr val="54585A"/>
                </a:solidFill>
                <a:latin typeface="Arial"/>
                <a:ea typeface="+mn-ea"/>
                <a:cs typeface="+mn-cs"/>
              </a:rPr>
              <a:t>Modelled</a:t>
            </a:r>
            <a:endParaRPr lang="fi-FI" sz="900" dirty="0">
              <a:solidFill>
                <a:srgbClr val="54585A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2399F9-7CDB-4FD1-132B-B03253943A9B}"/>
              </a:ext>
            </a:extLst>
          </p:cNvPr>
          <p:cNvSpPr/>
          <p:nvPr/>
        </p:nvSpPr>
        <p:spPr>
          <a:xfrm>
            <a:off x="5671066" y="1491327"/>
            <a:ext cx="5886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900" dirty="0">
                <a:solidFill>
                  <a:srgbClr val="54585A"/>
                </a:solidFill>
                <a:latin typeface="Arial"/>
                <a:ea typeface="+mn-ea"/>
                <a:cs typeface="+mn-cs"/>
              </a:rPr>
              <a:t>WTL[m]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FCA608-83E9-E3F4-FEF3-36A059015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440" y="1981084"/>
            <a:ext cx="415677" cy="14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9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09DD87C-8F51-D132-912A-70DE49E56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63" y="3498255"/>
            <a:ext cx="8335652" cy="1067321"/>
          </a:xfrm>
        </p:spPr>
        <p:txBody>
          <a:bodyPr>
            <a:noAutofit/>
          </a:bodyPr>
          <a:lstStyle/>
          <a:p>
            <a:r>
              <a:rPr lang="fi-FI" sz="1200" b="1" dirty="0" err="1"/>
              <a:t>Use</a:t>
            </a:r>
            <a:r>
              <a:rPr lang="fi-FI" sz="1200" b="1" dirty="0"/>
              <a:t> </a:t>
            </a:r>
            <a:r>
              <a:rPr lang="fi-FI" sz="1200" b="1" dirty="0" err="1"/>
              <a:t>cases</a:t>
            </a:r>
            <a:endParaRPr lang="fi-FI" sz="1200" b="1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200" dirty="0"/>
              <a:t>Productivity and GHG-</a:t>
            </a:r>
            <a:r>
              <a:rPr lang="fi-FI" sz="1200" dirty="0" err="1"/>
              <a:t>balance</a:t>
            </a:r>
            <a:r>
              <a:rPr lang="fi-FI" sz="1200" dirty="0"/>
              <a:t> </a:t>
            </a:r>
            <a:r>
              <a:rPr lang="fi-FI" sz="1200" dirty="0" err="1"/>
              <a:t>tradeoff</a:t>
            </a:r>
            <a:r>
              <a:rPr lang="fi-FI" sz="1200" dirty="0"/>
              <a:t> of </a:t>
            </a:r>
            <a:r>
              <a:rPr lang="fi-FI" sz="1200" dirty="0" err="1"/>
              <a:t>alternative</a:t>
            </a:r>
            <a:r>
              <a:rPr lang="fi-FI" sz="1200" dirty="0"/>
              <a:t> management (e.g. Eyvindson et al. 2023, </a:t>
            </a:r>
            <a:r>
              <a:rPr lang="fi-FI" sz="1200" dirty="0">
                <a:hlinkClick r:id="rId2"/>
              </a:rPr>
              <a:t>https://doi.org/10.1139/cjfr-2022-0101</a:t>
            </a:r>
            <a:r>
              <a:rPr lang="fi-FI" sz="1200" dirty="0"/>
              <a:t>, Lehtonen et al. 2023, </a:t>
            </a:r>
            <a:r>
              <a:rPr lang="fi-FI" sz="1200" dirty="0" err="1"/>
              <a:t>preprint</a:t>
            </a:r>
            <a:r>
              <a:rPr lang="fi-FI" sz="1200" dirty="0"/>
              <a:t>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200" dirty="0"/>
              <a:t>New </a:t>
            </a:r>
            <a:r>
              <a:rPr lang="fi-FI" sz="1200" dirty="0" err="1"/>
              <a:t>guidelines</a:t>
            </a:r>
            <a:r>
              <a:rPr lang="fi-FI" sz="1200" dirty="0"/>
              <a:t> for DNM: </a:t>
            </a:r>
            <a:r>
              <a:rPr lang="fi-FI" sz="1200" dirty="0" err="1"/>
              <a:t>shallow</a:t>
            </a:r>
            <a:r>
              <a:rPr lang="fi-FI" sz="1200" dirty="0"/>
              <a:t> </a:t>
            </a:r>
            <a:r>
              <a:rPr lang="fi-FI" sz="1200" dirty="0" err="1"/>
              <a:t>ditches</a:t>
            </a:r>
            <a:r>
              <a:rPr lang="fi-FI" sz="1200" dirty="0"/>
              <a:t> </a:t>
            </a:r>
            <a:r>
              <a:rPr lang="fi-FI" sz="1200" dirty="0" err="1"/>
              <a:t>are</a:t>
            </a:r>
            <a:r>
              <a:rPr lang="fi-FI" sz="1200" dirty="0"/>
              <a:t> </a:t>
            </a:r>
            <a:r>
              <a:rPr lang="fi-FI" sz="1200" dirty="0" err="1"/>
              <a:t>often</a:t>
            </a:r>
            <a:r>
              <a:rPr lang="fi-FI" sz="1200" dirty="0"/>
              <a:t> </a:t>
            </a:r>
            <a:r>
              <a:rPr lang="fi-FI" sz="1200" dirty="0" err="1"/>
              <a:t>enough</a:t>
            </a:r>
            <a:r>
              <a:rPr lang="fi-FI" sz="1200" dirty="0"/>
              <a:t> (Hökkä et al. 2022, </a:t>
            </a:r>
            <a:r>
              <a:rPr lang="fi-FI" sz="1200" dirty="0">
                <a:hlinkClick r:id="rId3"/>
              </a:rPr>
              <a:t>https://doi.org/10.14214/sf.10494</a:t>
            </a:r>
            <a:r>
              <a:rPr lang="fi-FI" sz="1200" dirty="0"/>
              <a:t>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200" dirty="0" err="1">
                <a:solidFill>
                  <a:schemeClr val="accent1"/>
                </a:solidFill>
              </a:rPr>
              <a:t>Inverse</a:t>
            </a:r>
            <a:r>
              <a:rPr lang="fi-FI" sz="1200" dirty="0">
                <a:solidFill>
                  <a:schemeClr val="accent1"/>
                </a:solidFill>
              </a:rPr>
              <a:t> </a:t>
            </a:r>
            <a:r>
              <a:rPr lang="fi-FI" sz="1200" dirty="0" err="1">
                <a:solidFill>
                  <a:schemeClr val="accent1"/>
                </a:solidFill>
              </a:rPr>
              <a:t>question</a:t>
            </a:r>
            <a:r>
              <a:rPr lang="fi-FI" sz="1200" dirty="0">
                <a:solidFill>
                  <a:schemeClr val="accent1"/>
                </a:solidFill>
              </a:rPr>
              <a:t>: </a:t>
            </a:r>
            <a:r>
              <a:rPr lang="fi-FI" sz="1200" dirty="0" err="1">
                <a:solidFill>
                  <a:schemeClr val="accent1"/>
                </a:solidFill>
              </a:rPr>
              <a:t>how</a:t>
            </a:r>
            <a:r>
              <a:rPr lang="fi-FI" sz="1200" dirty="0">
                <a:solidFill>
                  <a:schemeClr val="accent1"/>
                </a:solidFill>
              </a:rPr>
              <a:t> </a:t>
            </a:r>
            <a:r>
              <a:rPr lang="fi-FI" sz="1200" dirty="0" err="1">
                <a:solidFill>
                  <a:schemeClr val="accent1"/>
                </a:solidFill>
              </a:rPr>
              <a:t>ditch</a:t>
            </a:r>
            <a:r>
              <a:rPr lang="fi-FI" sz="1200" dirty="0">
                <a:solidFill>
                  <a:schemeClr val="accent1"/>
                </a:solidFill>
              </a:rPr>
              <a:t> </a:t>
            </a:r>
            <a:r>
              <a:rPr lang="fi-FI" sz="1200" dirty="0" err="1">
                <a:solidFill>
                  <a:schemeClr val="accent1"/>
                </a:solidFill>
              </a:rPr>
              <a:t>blocking</a:t>
            </a:r>
            <a:r>
              <a:rPr lang="fi-FI" sz="1200" dirty="0">
                <a:solidFill>
                  <a:schemeClr val="accent1"/>
                </a:solidFill>
              </a:rPr>
              <a:t> and </a:t>
            </a:r>
            <a:r>
              <a:rPr lang="fi-FI" sz="1200" dirty="0" err="1">
                <a:solidFill>
                  <a:schemeClr val="accent1"/>
                </a:solidFill>
              </a:rPr>
              <a:t>emerging</a:t>
            </a:r>
            <a:r>
              <a:rPr lang="fi-FI" sz="1200" dirty="0">
                <a:solidFill>
                  <a:schemeClr val="accent1"/>
                </a:solidFill>
              </a:rPr>
              <a:t> </a:t>
            </a:r>
            <a:r>
              <a:rPr lang="fi-FI" sz="1200" dirty="0" err="1">
                <a:solidFill>
                  <a:schemeClr val="accent1"/>
                </a:solidFill>
              </a:rPr>
              <a:t>vegetation</a:t>
            </a:r>
            <a:r>
              <a:rPr lang="fi-FI" sz="1200" dirty="0">
                <a:solidFill>
                  <a:schemeClr val="accent1"/>
                </a:solidFill>
              </a:rPr>
              <a:t> </a:t>
            </a:r>
            <a:r>
              <a:rPr lang="fi-FI" sz="1200" dirty="0" err="1">
                <a:solidFill>
                  <a:schemeClr val="accent1"/>
                </a:solidFill>
              </a:rPr>
              <a:t>affects</a:t>
            </a:r>
            <a:r>
              <a:rPr lang="fi-FI" sz="1200" dirty="0">
                <a:solidFill>
                  <a:schemeClr val="accent1"/>
                </a:solidFill>
              </a:rPr>
              <a:t> WTL </a:t>
            </a:r>
            <a:r>
              <a:rPr lang="fi-FI" sz="1200" dirty="0" err="1">
                <a:solidFill>
                  <a:schemeClr val="accent1"/>
                </a:solidFill>
              </a:rPr>
              <a:t>after</a:t>
            </a:r>
            <a:r>
              <a:rPr lang="fi-FI" sz="1200" dirty="0">
                <a:solidFill>
                  <a:schemeClr val="accent1"/>
                </a:solidFill>
              </a:rPr>
              <a:t> </a:t>
            </a:r>
            <a:r>
              <a:rPr lang="fi-FI" sz="1200" dirty="0" err="1">
                <a:solidFill>
                  <a:schemeClr val="accent1"/>
                </a:solidFill>
              </a:rPr>
              <a:t>restoration</a:t>
            </a:r>
            <a:r>
              <a:rPr lang="fi-FI" sz="1200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5B5F6A-EAFC-5A1F-737C-E15BC8B77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91" y="1635690"/>
            <a:ext cx="7742645" cy="18671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7F4A61-74EA-91E4-7E9F-500C0CB2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WTL vs. </a:t>
            </a:r>
            <a:r>
              <a:rPr lang="fi-FI" dirty="0" err="1"/>
              <a:t>stand</a:t>
            </a:r>
            <a:r>
              <a:rPr lang="fi-FI" dirty="0"/>
              <a:t> </a:t>
            </a:r>
            <a:r>
              <a:rPr lang="fi-FI" dirty="0" err="1"/>
              <a:t>leaf-area</a:t>
            </a:r>
            <a:endParaRPr lang="fi-FI" dirty="0"/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E0E5DB13-A4CE-BDC7-B792-645577C6DF9C}"/>
              </a:ext>
            </a:extLst>
          </p:cNvPr>
          <p:cNvSpPr/>
          <p:nvPr/>
        </p:nvSpPr>
        <p:spPr>
          <a:xfrm>
            <a:off x="1654073" y="2372614"/>
            <a:ext cx="119543" cy="485449"/>
          </a:xfrm>
          <a:prstGeom prst="upDownArrow">
            <a:avLst/>
          </a:prstGeom>
          <a:solidFill>
            <a:schemeClr val="accent4">
              <a:alpha val="4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B364266B-F039-77D3-A865-BC6EA94FA1E4}"/>
              </a:ext>
            </a:extLst>
          </p:cNvPr>
          <p:cNvSpPr/>
          <p:nvPr/>
        </p:nvSpPr>
        <p:spPr>
          <a:xfrm>
            <a:off x="1773616" y="2178553"/>
            <a:ext cx="119543" cy="518429"/>
          </a:xfrm>
          <a:prstGeom prst="upDownArrow">
            <a:avLst/>
          </a:prstGeom>
          <a:solidFill>
            <a:schemeClr val="tx2">
              <a:lumMod val="65000"/>
              <a:lumOff val="35000"/>
              <a:alpha val="44000"/>
            </a:schemeClr>
          </a:solidFill>
          <a:ln>
            <a:solidFill>
              <a:schemeClr val="tx2">
                <a:lumMod val="50000"/>
                <a:lumOff val="5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690A46C8-6DA5-E97B-77CF-1233DADABB4B}"/>
              </a:ext>
            </a:extLst>
          </p:cNvPr>
          <p:cNvSpPr/>
          <p:nvPr/>
        </p:nvSpPr>
        <p:spPr>
          <a:xfrm>
            <a:off x="3118979" y="2423933"/>
            <a:ext cx="119543" cy="485449"/>
          </a:xfrm>
          <a:prstGeom prst="upDownArrow">
            <a:avLst/>
          </a:prstGeom>
          <a:solidFill>
            <a:schemeClr val="accent4">
              <a:alpha val="4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E0A7E585-7B5C-F5E0-4CF2-FE1C5674BF1D}"/>
              </a:ext>
            </a:extLst>
          </p:cNvPr>
          <p:cNvSpPr/>
          <p:nvPr/>
        </p:nvSpPr>
        <p:spPr>
          <a:xfrm>
            <a:off x="3238522" y="2164718"/>
            <a:ext cx="119543" cy="518429"/>
          </a:xfrm>
          <a:prstGeom prst="upDownArrow">
            <a:avLst/>
          </a:prstGeom>
          <a:solidFill>
            <a:schemeClr val="tx2">
              <a:lumMod val="65000"/>
              <a:lumOff val="35000"/>
              <a:alpha val="44000"/>
            </a:schemeClr>
          </a:solidFill>
          <a:ln>
            <a:solidFill>
              <a:schemeClr val="tx2">
                <a:lumMod val="50000"/>
                <a:lumOff val="5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ADBA8132-D466-0DFD-9D40-32E32E1FAA31}"/>
              </a:ext>
            </a:extLst>
          </p:cNvPr>
          <p:cNvSpPr/>
          <p:nvPr/>
        </p:nvSpPr>
        <p:spPr>
          <a:xfrm>
            <a:off x="6037128" y="2269526"/>
            <a:ext cx="119543" cy="626021"/>
          </a:xfrm>
          <a:prstGeom prst="upDownArrow">
            <a:avLst/>
          </a:prstGeom>
          <a:solidFill>
            <a:schemeClr val="accent4">
              <a:alpha val="4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9DEF30B7-1912-FBA3-556B-8C8E67F7A788}"/>
              </a:ext>
            </a:extLst>
          </p:cNvPr>
          <p:cNvSpPr/>
          <p:nvPr/>
        </p:nvSpPr>
        <p:spPr>
          <a:xfrm>
            <a:off x="6156671" y="2269526"/>
            <a:ext cx="119543" cy="464940"/>
          </a:xfrm>
          <a:prstGeom prst="upDownArrow">
            <a:avLst/>
          </a:prstGeom>
          <a:solidFill>
            <a:schemeClr val="tx2">
              <a:lumMod val="65000"/>
              <a:lumOff val="35000"/>
              <a:alpha val="44000"/>
            </a:schemeClr>
          </a:solidFill>
          <a:ln>
            <a:solidFill>
              <a:schemeClr val="tx2">
                <a:lumMod val="50000"/>
                <a:lumOff val="5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3C6E45C-4D0F-7E3F-23B8-AA1D4DF17FA0}"/>
              </a:ext>
            </a:extLst>
          </p:cNvPr>
          <p:cNvSpPr/>
          <p:nvPr/>
        </p:nvSpPr>
        <p:spPr>
          <a:xfrm>
            <a:off x="7511967" y="2269526"/>
            <a:ext cx="119543" cy="813962"/>
          </a:xfrm>
          <a:prstGeom prst="upDownArrow">
            <a:avLst/>
          </a:prstGeom>
          <a:solidFill>
            <a:schemeClr val="accent4">
              <a:alpha val="4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D7E13ACC-52CD-F17F-2EE9-FEF992AF1675}"/>
              </a:ext>
            </a:extLst>
          </p:cNvPr>
          <p:cNvSpPr/>
          <p:nvPr/>
        </p:nvSpPr>
        <p:spPr>
          <a:xfrm>
            <a:off x="7631510" y="2219863"/>
            <a:ext cx="119543" cy="395475"/>
          </a:xfrm>
          <a:prstGeom prst="upDownArrow">
            <a:avLst/>
          </a:prstGeom>
          <a:solidFill>
            <a:schemeClr val="tx2">
              <a:lumMod val="65000"/>
              <a:lumOff val="35000"/>
              <a:alpha val="44000"/>
            </a:schemeClr>
          </a:solidFill>
          <a:ln>
            <a:solidFill>
              <a:schemeClr val="tx2">
                <a:lumMod val="50000"/>
                <a:lumOff val="5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485FA683-8CC9-DA1E-23FC-B17E9A6539A3}"/>
              </a:ext>
            </a:extLst>
          </p:cNvPr>
          <p:cNvSpPr/>
          <p:nvPr/>
        </p:nvSpPr>
        <p:spPr>
          <a:xfrm>
            <a:off x="4593818" y="2259985"/>
            <a:ext cx="119543" cy="518429"/>
          </a:xfrm>
          <a:prstGeom prst="upDownArrow">
            <a:avLst/>
          </a:prstGeom>
          <a:solidFill>
            <a:schemeClr val="accent4">
              <a:alpha val="4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1A9DCB39-1ED7-C6CD-7A59-E7ED8450B999}"/>
              </a:ext>
            </a:extLst>
          </p:cNvPr>
          <p:cNvSpPr/>
          <p:nvPr/>
        </p:nvSpPr>
        <p:spPr>
          <a:xfrm>
            <a:off x="4713361" y="2164718"/>
            <a:ext cx="119543" cy="404572"/>
          </a:xfrm>
          <a:prstGeom prst="upDownArrow">
            <a:avLst/>
          </a:prstGeom>
          <a:solidFill>
            <a:schemeClr val="tx2">
              <a:lumMod val="65000"/>
              <a:lumOff val="35000"/>
              <a:alpha val="44000"/>
            </a:schemeClr>
          </a:solidFill>
          <a:ln>
            <a:solidFill>
              <a:schemeClr val="tx2">
                <a:lumMod val="50000"/>
                <a:lumOff val="5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6FF5D-63C4-2302-573D-6BDB735EA975}"/>
              </a:ext>
            </a:extLst>
          </p:cNvPr>
          <p:cNvSpPr txBox="1"/>
          <p:nvPr/>
        </p:nvSpPr>
        <p:spPr>
          <a:xfrm>
            <a:off x="6156670" y="1165237"/>
            <a:ext cx="1189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Mixed</a:t>
            </a:r>
            <a:r>
              <a:rPr lang="fi-FI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2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stands</a:t>
            </a:r>
            <a:r>
              <a:rPr lang="fi-FI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2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Understories</a:t>
            </a:r>
            <a:endParaRPr lang="fi-FI" sz="1200" dirty="0">
              <a:solidFill>
                <a:srgbClr val="000000">
                  <a:lumMod val="50000"/>
                  <a:lumOff val="50000"/>
                </a:srgbClr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F1F285-E881-E7B3-998E-51BF36FA350F}"/>
              </a:ext>
            </a:extLst>
          </p:cNvPr>
          <p:cNvSpPr txBox="1"/>
          <p:nvPr/>
        </p:nvSpPr>
        <p:spPr>
          <a:xfrm>
            <a:off x="1744258" y="1172109"/>
            <a:ext cx="2781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Deepens</a:t>
            </a:r>
            <a:r>
              <a:rPr lang="fi-FI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 non-</a:t>
            </a:r>
            <a:r>
              <a:rPr lang="fi-FI" sz="12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linearly</a:t>
            </a:r>
            <a:r>
              <a:rPr lang="fi-FI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2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with</a:t>
            </a:r>
            <a:r>
              <a:rPr lang="fi-FI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 LAI,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increased</a:t>
            </a:r>
            <a:r>
              <a:rPr lang="fi-FI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2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interception</a:t>
            </a:r>
            <a:r>
              <a:rPr lang="fi-FI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 &amp; </a:t>
            </a:r>
            <a:r>
              <a:rPr lang="fi-FI" sz="12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transpiration</a:t>
            </a:r>
            <a:r>
              <a:rPr lang="fi-FI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  <a:ea typeface="+mn-ea"/>
                <a:cs typeface="+mn-cs"/>
              </a:rPr>
              <a:t>.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1B05A74A-ED18-C0BC-59CC-E6367792FCF4}"/>
              </a:ext>
            </a:extLst>
          </p:cNvPr>
          <p:cNvSpPr/>
          <p:nvPr/>
        </p:nvSpPr>
        <p:spPr>
          <a:xfrm>
            <a:off x="4653589" y="3428773"/>
            <a:ext cx="1204223" cy="278606"/>
          </a:xfrm>
          <a:prstGeom prst="leftArrow">
            <a:avLst/>
          </a:pr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BA &amp; </a:t>
            </a:r>
            <a:r>
              <a:rPr lang="fi-FI" sz="105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Vol</a:t>
            </a:r>
            <a:endParaRPr lang="fi-FI" sz="105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92279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5C8512-6D0A-9EA3-BF32-E2138A52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20" y="1096411"/>
            <a:ext cx="4225069" cy="3246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BA21-1EB4-437F-96B0-FAED75D8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Simulations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climatic</a:t>
            </a:r>
            <a:r>
              <a:rPr lang="fi-FI" dirty="0"/>
              <a:t> </a:t>
            </a:r>
            <a:r>
              <a:rPr lang="fi-FI" dirty="0" err="1"/>
              <a:t>gradient</a:t>
            </a:r>
            <a:r>
              <a:rPr lang="fi-FI" dirty="0"/>
              <a:t> in Finland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C4BEF-9774-4AB6-90D0-0AED2B302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457189"/>
            <a:fld id="{A14BA6D4-E5A4-4401-8D3D-034C13C00E0D}" type="datetime1">
              <a:rPr lang="fi-FI">
                <a:solidFill>
                  <a:prstClr val="white">
                    <a:lumMod val="65000"/>
                  </a:prstClr>
                </a:solidFill>
              </a:rPr>
              <a:pPr defTabSz="457189"/>
              <a:t>15.1.2024</a:t>
            </a:fld>
            <a:endParaRPr lang="fi-FI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548C50-22AF-2A25-33CE-0F868BE77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3" y="1210615"/>
            <a:ext cx="3152615" cy="3275661"/>
          </a:xfrm>
        </p:spPr>
        <p:txBody>
          <a:bodyPr/>
          <a:lstStyle/>
          <a:p>
            <a:r>
              <a:rPr lang="fi-FI" sz="1500" dirty="0" err="1"/>
              <a:t>Biological</a:t>
            </a:r>
            <a:r>
              <a:rPr lang="fi-FI" sz="1500" dirty="0"/>
              <a:t> </a:t>
            </a:r>
            <a:r>
              <a:rPr lang="fi-FI" sz="1500" dirty="0" err="1"/>
              <a:t>drainage</a:t>
            </a:r>
            <a:r>
              <a:rPr lang="fi-FI" sz="1500" dirty="0"/>
              <a:t> (ET) </a:t>
            </a:r>
            <a:r>
              <a:rPr lang="fi-FI" sz="1500" dirty="0" err="1"/>
              <a:t>has</a:t>
            </a:r>
            <a:r>
              <a:rPr lang="fi-FI" sz="1500" dirty="0"/>
              <a:t> </a:t>
            </a:r>
            <a:r>
              <a:rPr lang="fi-FI" sz="1500" dirty="0" err="1"/>
              <a:t>great</a:t>
            </a:r>
            <a:r>
              <a:rPr lang="fi-FI" sz="1500" dirty="0"/>
              <a:t> </a:t>
            </a:r>
            <a:r>
              <a:rPr lang="fi-FI" sz="1500" dirty="0" err="1"/>
              <a:t>role</a:t>
            </a:r>
            <a:r>
              <a:rPr lang="fi-FI" sz="1500" dirty="0"/>
              <a:t> in Southern Finland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500" dirty="0" err="1"/>
              <a:t>Strong</a:t>
            </a:r>
            <a:r>
              <a:rPr lang="fi-FI" sz="1500" dirty="0"/>
              <a:t> </a:t>
            </a:r>
            <a:r>
              <a:rPr lang="fi-FI" sz="1500" dirty="0" err="1"/>
              <a:t>potential</a:t>
            </a:r>
            <a:r>
              <a:rPr lang="fi-FI" sz="1500" dirty="0"/>
              <a:t> for </a:t>
            </a:r>
            <a:r>
              <a:rPr lang="fi-FI" sz="1500" dirty="0" err="1"/>
              <a:t>using</a:t>
            </a:r>
            <a:r>
              <a:rPr lang="fi-FI" sz="1500" dirty="0"/>
              <a:t> CCF, </a:t>
            </a:r>
            <a:r>
              <a:rPr lang="fi-FI" sz="1500" dirty="0" err="1"/>
              <a:t>less</a:t>
            </a:r>
            <a:r>
              <a:rPr lang="fi-FI" sz="1500" dirty="0"/>
              <a:t> </a:t>
            </a:r>
            <a:r>
              <a:rPr lang="fi-FI" sz="1500" dirty="0" err="1"/>
              <a:t>need</a:t>
            </a:r>
            <a:r>
              <a:rPr lang="fi-FI" sz="1500" dirty="0"/>
              <a:t> for DNM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500" dirty="0" err="1"/>
              <a:t>Ditch</a:t>
            </a:r>
            <a:r>
              <a:rPr lang="fi-FI" sz="1500" dirty="0"/>
              <a:t> </a:t>
            </a:r>
            <a:r>
              <a:rPr lang="fi-FI" sz="1500" dirty="0" err="1"/>
              <a:t>drainage</a:t>
            </a:r>
            <a:r>
              <a:rPr lang="fi-FI" sz="1500" dirty="0"/>
              <a:t> </a:t>
            </a:r>
            <a:r>
              <a:rPr lang="fi-FI" sz="1500" dirty="0" err="1"/>
              <a:t>remains</a:t>
            </a:r>
            <a:r>
              <a:rPr lang="fi-FI" sz="1500" dirty="0"/>
              <a:t> </a:t>
            </a:r>
            <a:r>
              <a:rPr lang="fi-FI" sz="1500" dirty="0" err="1"/>
              <a:t>crucial</a:t>
            </a:r>
            <a:r>
              <a:rPr lang="fi-FI" sz="1500" dirty="0"/>
              <a:t> in </a:t>
            </a:r>
            <a:r>
              <a:rPr lang="fi-FI" sz="1500" dirty="0" err="1"/>
              <a:t>Northern</a:t>
            </a:r>
            <a:r>
              <a:rPr lang="fi-FI" sz="1500" dirty="0"/>
              <a:t> Finland</a:t>
            </a:r>
          </a:p>
          <a:p>
            <a:endParaRPr lang="fi-FI" sz="1500" dirty="0"/>
          </a:p>
          <a:p>
            <a:r>
              <a:rPr lang="fi-FI" sz="1500" dirty="0" err="1"/>
              <a:t>Patterns</a:t>
            </a:r>
            <a:r>
              <a:rPr lang="fi-FI" sz="1500" dirty="0"/>
              <a:t> </a:t>
            </a:r>
            <a:r>
              <a:rPr lang="fi-FI" sz="1500" dirty="0" err="1"/>
              <a:t>will</a:t>
            </a:r>
            <a:r>
              <a:rPr lang="fi-FI" sz="1500" dirty="0"/>
              <a:t> </a:t>
            </a:r>
            <a:r>
              <a:rPr lang="fi-FI" sz="1500" dirty="0" err="1"/>
              <a:t>shift</a:t>
            </a:r>
            <a:r>
              <a:rPr lang="fi-FI" sz="1500" dirty="0"/>
              <a:t> </a:t>
            </a:r>
            <a:r>
              <a:rPr lang="fi-FI" sz="1500" dirty="0" err="1"/>
              <a:t>with</a:t>
            </a:r>
            <a:r>
              <a:rPr lang="fi-FI" sz="1500" dirty="0"/>
              <a:t> </a:t>
            </a:r>
            <a:r>
              <a:rPr lang="fi-FI" sz="1500" dirty="0" err="1"/>
              <a:t>climate</a:t>
            </a:r>
            <a:r>
              <a:rPr lang="fi-FI" sz="1500" dirty="0"/>
              <a:t> </a:t>
            </a:r>
            <a:r>
              <a:rPr lang="fi-FI" sz="1500" dirty="0" err="1"/>
              <a:t>change</a:t>
            </a:r>
            <a:r>
              <a:rPr lang="fi-FI" sz="1500" dirty="0"/>
              <a:t>, </a:t>
            </a:r>
            <a:r>
              <a:rPr lang="fi-FI" sz="1500" dirty="0" err="1"/>
              <a:t>due</a:t>
            </a:r>
            <a:r>
              <a:rPr lang="fi-FI" sz="1500" dirty="0"/>
              <a:t> </a:t>
            </a:r>
            <a:r>
              <a:rPr lang="fi-FI" sz="1500" dirty="0" err="1"/>
              <a:t>changing</a:t>
            </a:r>
            <a:r>
              <a:rPr lang="fi-FI" sz="1500" dirty="0"/>
              <a:t> ET/P</a:t>
            </a:r>
          </a:p>
          <a:p>
            <a:endParaRPr lang="fi-FI" sz="1500" dirty="0"/>
          </a:p>
          <a:p>
            <a:r>
              <a:rPr lang="fi-FI" sz="1500" dirty="0"/>
              <a:t>Can WTL </a:t>
            </a:r>
            <a:r>
              <a:rPr lang="fi-FI" sz="1500" dirty="0" err="1"/>
              <a:t>become</a:t>
            </a:r>
            <a:r>
              <a:rPr lang="fi-FI" sz="1500" dirty="0"/>
              <a:t> </a:t>
            </a:r>
            <a:r>
              <a:rPr lang="fi-FI" sz="1500" dirty="0" err="1"/>
              <a:t>too</a:t>
            </a:r>
            <a:r>
              <a:rPr lang="fi-FI" sz="1500" dirty="0"/>
              <a:t> </a:t>
            </a:r>
            <a:r>
              <a:rPr lang="fi-FI" sz="1500" dirty="0" err="1"/>
              <a:t>deep</a:t>
            </a:r>
            <a:r>
              <a:rPr lang="fi-FI" sz="1500" dirty="0"/>
              <a:t> in </a:t>
            </a:r>
            <a:r>
              <a:rPr lang="fi-FI" sz="1500" dirty="0" err="1"/>
              <a:t>the</a:t>
            </a:r>
            <a:r>
              <a:rPr lang="fi-FI" sz="1500" dirty="0"/>
              <a:t> </a:t>
            </a:r>
            <a:r>
              <a:rPr lang="fi-FI" sz="1500" dirty="0" err="1"/>
              <a:t>future</a:t>
            </a:r>
            <a:r>
              <a:rPr lang="fi-FI" sz="1500" dirty="0"/>
              <a:t>?</a:t>
            </a:r>
          </a:p>
          <a:p>
            <a:endParaRPr lang="fi-FI" sz="1500" dirty="0"/>
          </a:p>
          <a:p>
            <a:endParaRPr lang="fi-FI" sz="1500" dirty="0"/>
          </a:p>
          <a:p>
            <a:endParaRPr lang="fi-FI" sz="15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2A4D8-9443-4D46-AE9B-ECB2FF2EF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189"/>
            <a:endParaRPr lang="fi-FI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05557-84C1-4BB5-9895-808B58BE5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50" y="173590"/>
            <a:ext cx="901813" cy="1542083"/>
          </a:xfrm>
          <a:prstGeom prst="rect">
            <a:avLst/>
          </a:prstGeom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E799FA41-4B9F-B49F-4732-268098E32CEE}"/>
              </a:ext>
            </a:extLst>
          </p:cNvPr>
          <p:cNvSpPr/>
          <p:nvPr/>
        </p:nvSpPr>
        <p:spPr>
          <a:xfrm>
            <a:off x="4336778" y="2045197"/>
            <a:ext cx="335756" cy="1562165"/>
          </a:xfrm>
          <a:prstGeom prst="upDownArrow">
            <a:avLst/>
          </a:prstGeom>
          <a:solidFill>
            <a:schemeClr val="accent2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>
                <a:solidFill>
                  <a:prstClr val="white"/>
                </a:solidFill>
                <a:latin typeface="Arial"/>
              </a:rPr>
              <a:t>ET</a:t>
            </a: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64F9931B-B81C-4220-A565-1D8775ACB569}"/>
              </a:ext>
            </a:extLst>
          </p:cNvPr>
          <p:cNvSpPr/>
          <p:nvPr/>
        </p:nvSpPr>
        <p:spPr>
          <a:xfrm>
            <a:off x="6462985" y="1557397"/>
            <a:ext cx="335756" cy="930539"/>
          </a:xfrm>
          <a:prstGeom prst="upDownArrow">
            <a:avLst/>
          </a:prstGeom>
          <a:solidFill>
            <a:schemeClr val="accent2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>
                <a:solidFill>
                  <a:prstClr val="white"/>
                </a:solidFill>
                <a:latin typeface="Arial"/>
              </a:rPr>
              <a:t>ET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8793EDB-4963-06E0-EBA6-52CB48A50A0B}"/>
              </a:ext>
            </a:extLst>
          </p:cNvPr>
          <p:cNvSpPr/>
          <p:nvPr/>
        </p:nvSpPr>
        <p:spPr>
          <a:xfrm>
            <a:off x="4336778" y="4239359"/>
            <a:ext cx="2614091" cy="452967"/>
          </a:xfrm>
          <a:prstGeom prst="leftArrow">
            <a:avLst/>
          </a:prstGeom>
          <a:solidFill>
            <a:schemeClr val="accent1">
              <a:alpha val="5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>
                <a:solidFill>
                  <a:srgbClr val="54585A"/>
                </a:solidFill>
                <a:latin typeface="Arial"/>
              </a:rPr>
              <a:t>ET / P</a:t>
            </a:r>
          </a:p>
        </p:txBody>
      </p:sp>
    </p:spTree>
    <p:extLst>
      <p:ext uri="{BB962C8B-B14F-4D97-AF65-F5344CB8AC3E}">
        <p14:creationId xmlns:p14="http://schemas.microsoft.com/office/powerpoint/2010/main" val="149650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F23749-59C0-FBBE-177F-86479410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        </a:t>
            </a:r>
            <a:r>
              <a:rPr lang="fi-FI" dirty="0" err="1"/>
              <a:t>Who</a:t>
            </a:r>
            <a:r>
              <a:rPr lang="fi-FI" dirty="0"/>
              <a:t>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795C3A-DA2D-50DD-3E41-03EE63BA0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343" y="1150260"/>
            <a:ext cx="3918857" cy="3240000"/>
          </a:xfrm>
        </p:spPr>
        <p:txBody>
          <a:bodyPr/>
          <a:lstStyle/>
          <a:p>
            <a:r>
              <a:rPr lang="fi-FI" sz="1600" dirty="0"/>
              <a:t>PhD </a:t>
            </a:r>
            <a:r>
              <a:rPr lang="fi-FI" sz="1600" dirty="0" err="1"/>
              <a:t>meteorology</a:t>
            </a:r>
            <a:r>
              <a:rPr lang="fi-FI" sz="1600" dirty="0"/>
              <a:t> (UH, 2004-2010)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Forest</a:t>
            </a:r>
            <a:r>
              <a:rPr lang="fi-FI" sz="1400" dirty="0"/>
              <a:t>-atm </a:t>
            </a:r>
            <a:r>
              <a:rPr lang="fi-FI" sz="1400" dirty="0" err="1"/>
              <a:t>interactions</a:t>
            </a:r>
            <a:r>
              <a:rPr lang="fi-FI" sz="1400" dirty="0"/>
              <a:t>, EC, </a:t>
            </a:r>
            <a:r>
              <a:rPr lang="fi-FI" sz="1400" dirty="0" err="1"/>
              <a:t>turbulence</a:t>
            </a:r>
            <a:r>
              <a:rPr lang="fi-FI" sz="1400" dirty="0"/>
              <a:t>, </a:t>
            </a:r>
            <a:r>
              <a:rPr lang="fi-FI" sz="1400" dirty="0" err="1"/>
              <a:t>canopy</a:t>
            </a:r>
            <a:r>
              <a:rPr lang="fi-FI" sz="1400" dirty="0"/>
              <a:t> </a:t>
            </a:r>
            <a:r>
              <a:rPr lang="fi-FI" sz="1400" dirty="0" err="1"/>
              <a:t>models</a:t>
            </a:r>
            <a:endParaRPr lang="fi-FI" sz="1400" dirty="0"/>
          </a:p>
          <a:p>
            <a:r>
              <a:rPr lang="fi-FI" sz="1600" dirty="0"/>
              <a:t>Senior </a:t>
            </a:r>
            <a:r>
              <a:rPr lang="fi-FI" sz="1600" dirty="0" err="1"/>
              <a:t>Researcher</a:t>
            </a:r>
            <a:r>
              <a:rPr lang="fi-FI" sz="1600" dirty="0"/>
              <a:t> (Metla, 2010-2015)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Forest</a:t>
            </a:r>
            <a:r>
              <a:rPr lang="fi-FI" sz="1400" dirty="0"/>
              <a:t> </a:t>
            </a:r>
            <a:r>
              <a:rPr lang="fi-FI" sz="1400" dirty="0" err="1"/>
              <a:t>hydrologist</a:t>
            </a:r>
            <a:r>
              <a:rPr lang="fi-FI" sz="1400" dirty="0"/>
              <a:t>, </a:t>
            </a:r>
            <a:r>
              <a:rPr lang="fi-FI" sz="1400" dirty="0" err="1"/>
              <a:t>environmental</a:t>
            </a:r>
            <a:r>
              <a:rPr lang="fi-FI" sz="1400" dirty="0"/>
              <a:t> </a:t>
            </a:r>
            <a:r>
              <a:rPr lang="fi-FI" sz="1400" dirty="0" err="1"/>
              <a:t>impacts</a:t>
            </a:r>
            <a:endParaRPr lang="fi-FI" sz="1400" dirty="0"/>
          </a:p>
          <a:p>
            <a:r>
              <a:rPr lang="fi-FI" sz="1600" dirty="0"/>
              <a:t>Academy Res. </a:t>
            </a:r>
            <a:r>
              <a:rPr lang="fi-FI" sz="1600" dirty="0" err="1"/>
              <a:t>Fellow</a:t>
            </a:r>
            <a:r>
              <a:rPr lang="fi-FI" sz="1600" dirty="0"/>
              <a:t> (Luke, 2016-2021)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/>
              <a:t>Moss </a:t>
            </a:r>
            <a:r>
              <a:rPr lang="fi-FI" sz="1400" dirty="0" err="1"/>
              <a:t>layer</a:t>
            </a:r>
            <a:r>
              <a:rPr lang="fi-FI" sz="1400" dirty="0"/>
              <a:t> into </a:t>
            </a:r>
            <a:r>
              <a:rPr lang="fi-FI" sz="1400" dirty="0" err="1"/>
              <a:t>ecosystem</a:t>
            </a:r>
            <a:r>
              <a:rPr lang="fi-FI" sz="1400" dirty="0"/>
              <a:t> </a:t>
            </a:r>
            <a:r>
              <a:rPr lang="fi-FI" sz="1400" dirty="0" err="1"/>
              <a:t>models</a:t>
            </a:r>
            <a:endParaRPr lang="fi-FI" sz="1400" dirty="0"/>
          </a:p>
          <a:p>
            <a:r>
              <a:rPr lang="fi-FI" sz="1600" dirty="0" err="1"/>
              <a:t>Principal</a:t>
            </a:r>
            <a:r>
              <a:rPr lang="fi-FI" sz="1600" dirty="0"/>
              <a:t> </a:t>
            </a:r>
            <a:r>
              <a:rPr lang="fi-FI" sz="1600" dirty="0" err="1"/>
              <a:t>Researcher</a:t>
            </a:r>
            <a:r>
              <a:rPr lang="fi-FI" sz="1600" dirty="0"/>
              <a:t> (Luke 2021-)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Ecohydrology</a:t>
            </a:r>
            <a:r>
              <a:rPr lang="fi-FI" sz="1400" dirty="0"/>
              <a:t> in a </a:t>
            </a:r>
            <a:r>
              <a:rPr lang="fi-FI" sz="1400" dirty="0" err="1"/>
              <a:t>broad</a:t>
            </a:r>
            <a:r>
              <a:rPr lang="fi-FI" sz="1400" dirty="0"/>
              <a:t> </a:t>
            </a:r>
            <a:r>
              <a:rPr lang="fi-FI" sz="1400" dirty="0" err="1"/>
              <a:t>sense</a:t>
            </a:r>
            <a:endParaRPr lang="fi-FI" sz="1400" dirty="0"/>
          </a:p>
          <a:p>
            <a:endParaRPr lang="fi-FI" sz="1600" dirty="0"/>
          </a:p>
          <a:p>
            <a:r>
              <a:rPr lang="fi-FI" sz="1600" dirty="0" err="1">
                <a:solidFill>
                  <a:schemeClr val="accent1"/>
                </a:solidFill>
              </a:rPr>
              <a:t>Ecohydrologist</a:t>
            </a:r>
            <a:r>
              <a:rPr lang="fi-FI" sz="1600" dirty="0">
                <a:solidFill>
                  <a:schemeClr val="accent1"/>
                </a:solidFill>
              </a:rPr>
              <a:t> &amp; </a:t>
            </a:r>
            <a:r>
              <a:rPr lang="fi-FI" sz="1600" dirty="0" err="1">
                <a:solidFill>
                  <a:schemeClr val="accent1"/>
                </a:solidFill>
              </a:rPr>
              <a:t>ecosystem</a:t>
            </a:r>
            <a:r>
              <a:rPr lang="fi-FI" sz="1600" dirty="0">
                <a:solidFill>
                  <a:schemeClr val="accent1"/>
                </a:solidFill>
              </a:rPr>
              <a:t> </a:t>
            </a:r>
            <a:r>
              <a:rPr lang="fi-FI" sz="1600" dirty="0" err="1">
                <a:solidFill>
                  <a:schemeClr val="accent1"/>
                </a:solidFill>
              </a:rPr>
              <a:t>modeler</a:t>
            </a:r>
            <a:endParaRPr lang="fi-FI" sz="1600" dirty="0">
              <a:solidFill>
                <a:schemeClr val="accen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8DF1D-39A4-251A-DA03-E46CC734C3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46BBBE-3F1E-4024-9BAB-968B356DA61D}" type="datetime1">
              <a:rPr lang="fi-FI" smtClean="0"/>
              <a:t>15.1.2024</a:t>
            </a:fld>
            <a:endParaRPr lang="fi-FI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7717AE-3D4A-D884-822F-B5B49376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6" y="84180"/>
            <a:ext cx="797248" cy="943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7B02AB-1C68-C00D-1896-72D9ABA37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05" y="114090"/>
            <a:ext cx="2023662" cy="6962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1DD95D-61B3-CB53-BA80-4B8E51BF1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867" y="674539"/>
            <a:ext cx="2435438" cy="857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2F38DC-CEB6-C85E-1721-6A940CC93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68" y="1035035"/>
            <a:ext cx="1965167" cy="7678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AC7AC8-AB36-D43C-47C4-5BEEA8A79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427" y="3322809"/>
            <a:ext cx="2364897" cy="7933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817BA5-CD56-7351-8CA6-ABA2D9CE5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316" y="2042981"/>
            <a:ext cx="2039940" cy="882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0D741D-41E1-AE37-780A-1B3E53ACC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366" y="4439451"/>
            <a:ext cx="2102722" cy="6355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697C22-6DB2-0822-C7E7-58FBA19EAE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137" y="1632539"/>
            <a:ext cx="2364897" cy="7163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30DC3D-EB62-3A2F-78CE-EB82A37EA1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316" y="3189355"/>
            <a:ext cx="1969628" cy="8757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D98A63A-93B3-9457-3ED9-2A6AE2FE8B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0881" y="4110353"/>
            <a:ext cx="2188443" cy="9039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771545-8586-DBF3-72D3-B717E8B0F7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0881" y="2424679"/>
            <a:ext cx="2277428" cy="63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52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21AC-7EE9-8F6C-F6E2-B7098BE9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40EEE-FE18-9D0E-C431-8B7CDC49B4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4BA6D4-E5A4-4401-8D3D-034C13C00E0D}" type="datetime1">
              <a:rPr lang="fi-FI" smtClean="0"/>
              <a:t>15.1.2024</a:t>
            </a:fld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240C3-27FB-9B59-BD58-51FC34C86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0920" y="4033307"/>
            <a:ext cx="5486400" cy="452967"/>
          </a:xfrm>
        </p:spPr>
        <p:txBody>
          <a:bodyPr/>
          <a:lstStyle/>
          <a:p>
            <a:r>
              <a:rPr lang="fi-FI" sz="1600" dirty="0"/>
              <a:t>2D </a:t>
            </a:r>
            <a:r>
              <a:rPr lang="fi-FI" sz="1600" dirty="0" err="1"/>
              <a:t>saturated</a:t>
            </a:r>
            <a:r>
              <a:rPr lang="fi-FI" sz="1600" dirty="0"/>
              <a:t> </a:t>
            </a:r>
            <a:r>
              <a:rPr lang="fi-FI" sz="1600" dirty="0" err="1"/>
              <a:t>zone</a:t>
            </a:r>
            <a:r>
              <a:rPr lang="fi-FI" sz="1600" dirty="0"/>
              <a:t> </a:t>
            </a:r>
            <a:r>
              <a:rPr lang="fi-FI" sz="1600" dirty="0" err="1"/>
              <a:t>Darcy</a:t>
            </a:r>
            <a:r>
              <a:rPr lang="fi-FI" sz="1600" dirty="0"/>
              <a:t> </a:t>
            </a:r>
            <a:r>
              <a:rPr lang="fi-FI" sz="1600" dirty="0" err="1"/>
              <a:t>flow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constant</a:t>
            </a:r>
            <a:r>
              <a:rPr lang="fi-FI" sz="1600" dirty="0"/>
              <a:t> </a:t>
            </a:r>
            <a:r>
              <a:rPr lang="fi-FI" sz="1600" dirty="0" err="1"/>
              <a:t>head</a:t>
            </a:r>
            <a:r>
              <a:rPr lang="fi-FI" sz="1600" dirty="0"/>
              <a:t> </a:t>
            </a:r>
            <a:r>
              <a:rPr lang="fi-FI" sz="1600" dirty="0" err="1"/>
              <a:t>ditch</a:t>
            </a:r>
            <a:r>
              <a:rPr lang="fi-FI" sz="1600" dirty="0"/>
              <a:t> BC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69199-3375-4125-73F9-A490ABC4F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194CE-4951-E2FC-2650-85C29DB3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1" y="52350"/>
            <a:ext cx="3352800" cy="1106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8ACA23-F19B-8709-E091-27F01C43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1" y="1134004"/>
            <a:ext cx="3121169" cy="3176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2E1794-A855-C473-E952-2C1618C6E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10" y="206375"/>
            <a:ext cx="3274239" cy="32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6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486890-0558-4E08-4E5F-EC160A3F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789" y="609988"/>
            <a:ext cx="3230579" cy="3023243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F4422DC2-750A-4E21-D43F-D7A092C5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12" y="4249846"/>
            <a:ext cx="8335652" cy="709136"/>
          </a:xfrm>
        </p:spPr>
        <p:txBody>
          <a:bodyPr/>
          <a:lstStyle/>
          <a:p>
            <a:r>
              <a:rPr lang="fi-FI" dirty="0" err="1"/>
              <a:t>Spatial</a:t>
            </a:r>
            <a:r>
              <a:rPr lang="fi-FI" dirty="0"/>
              <a:t> </a:t>
            </a:r>
            <a:r>
              <a:rPr lang="fi-FI" dirty="0" err="1"/>
              <a:t>ecohydrology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5613E2-6F80-F530-110A-EA30B537A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880" y="194414"/>
            <a:ext cx="4987831" cy="3253354"/>
          </a:xfrm>
        </p:spPr>
        <p:txBody>
          <a:bodyPr>
            <a:noAutofit/>
          </a:bodyPr>
          <a:lstStyle/>
          <a:p>
            <a:r>
              <a:rPr lang="fi-FI" b="1" dirty="0" err="1">
                <a:solidFill>
                  <a:schemeClr val="accent1"/>
                </a:solidFill>
              </a:rPr>
              <a:t>Adaptation</a:t>
            </a:r>
            <a:r>
              <a:rPr lang="fi-FI" b="1" dirty="0">
                <a:solidFill>
                  <a:schemeClr val="accent1"/>
                </a:solidFill>
              </a:rPr>
              <a:t>: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integrate</a:t>
            </a:r>
            <a:r>
              <a:rPr lang="fi-FI" dirty="0"/>
              <a:t> </a:t>
            </a:r>
            <a:r>
              <a:rPr lang="fi-FI" dirty="0" err="1"/>
              <a:t>ecohydrology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 into </a:t>
            </a:r>
            <a:r>
              <a:rPr lang="fi-FI" dirty="0" err="1"/>
              <a:t>forest</a:t>
            </a:r>
            <a:r>
              <a:rPr lang="fi-FI" dirty="0"/>
              <a:t> </a:t>
            </a:r>
            <a:r>
              <a:rPr lang="fi-FI" dirty="0" err="1"/>
              <a:t>dynamics</a:t>
            </a:r>
            <a:r>
              <a:rPr lang="fi-FI" dirty="0"/>
              <a:t> </a:t>
            </a:r>
            <a:r>
              <a:rPr lang="fi-FI" dirty="0" err="1"/>
              <a:t>models</a:t>
            </a:r>
            <a:endParaRPr lang="fi-FI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400" dirty="0"/>
              <a:t>How </a:t>
            </a:r>
            <a:r>
              <a:rPr lang="fi-FI" sz="1400" dirty="0" err="1"/>
              <a:t>water</a:t>
            </a:r>
            <a:r>
              <a:rPr lang="fi-FI" sz="1400" dirty="0"/>
              <a:t> </a:t>
            </a:r>
            <a:r>
              <a:rPr lang="fi-FI" sz="1400" dirty="0" err="1"/>
              <a:t>availability</a:t>
            </a:r>
            <a:r>
              <a:rPr lang="fi-FI" sz="1400" dirty="0"/>
              <a:t> </a:t>
            </a:r>
            <a:r>
              <a:rPr lang="fi-FI" sz="1400" dirty="0" err="1"/>
              <a:t>affects</a:t>
            </a:r>
            <a:r>
              <a:rPr lang="fi-FI" sz="1400" dirty="0"/>
              <a:t> </a:t>
            </a:r>
            <a:r>
              <a:rPr lang="fi-FI" sz="1400" dirty="0" err="1"/>
              <a:t>productivity</a:t>
            </a:r>
            <a:r>
              <a:rPr lang="fi-FI" sz="1400" dirty="0"/>
              <a:t> &amp; </a:t>
            </a:r>
            <a:r>
              <a:rPr lang="fi-FI" sz="1400" dirty="0" err="1"/>
              <a:t>mortality</a:t>
            </a:r>
            <a:r>
              <a:rPr lang="fi-FI" sz="1400" dirty="0"/>
              <a:t>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400" dirty="0"/>
              <a:t>How and </a:t>
            </a:r>
            <a:r>
              <a:rPr lang="fi-FI" sz="1400" dirty="0" err="1"/>
              <a:t>where</a:t>
            </a:r>
            <a:r>
              <a:rPr lang="fi-FI" sz="1400" dirty="0"/>
              <a:t> </a:t>
            </a:r>
            <a:r>
              <a:rPr lang="fi-FI" sz="1400" dirty="0" err="1"/>
              <a:t>possible</a:t>
            </a:r>
            <a:r>
              <a:rPr lang="fi-FI" sz="1400" dirty="0"/>
              <a:t> to </a:t>
            </a:r>
            <a:r>
              <a:rPr lang="fi-FI" sz="1400" dirty="0" err="1"/>
              <a:t>adapt</a:t>
            </a:r>
            <a:r>
              <a:rPr lang="fi-FI" sz="1400" dirty="0"/>
              <a:t> management?</a:t>
            </a:r>
          </a:p>
          <a:p>
            <a:r>
              <a:rPr lang="fi-FI" b="1" dirty="0" err="1">
                <a:solidFill>
                  <a:schemeClr val="accent1"/>
                </a:solidFill>
              </a:rPr>
              <a:t>Mitigation</a:t>
            </a:r>
            <a:r>
              <a:rPr lang="fi-FI" b="1" dirty="0">
                <a:solidFill>
                  <a:schemeClr val="accent1"/>
                </a:solidFill>
              </a:rPr>
              <a:t>: </a:t>
            </a:r>
            <a:r>
              <a:rPr lang="fi-FI" dirty="0" err="1"/>
              <a:t>ecohydrology</a:t>
            </a:r>
            <a:r>
              <a:rPr lang="fi-FI" dirty="0"/>
              <a:t> into C-</a:t>
            </a:r>
            <a:r>
              <a:rPr lang="fi-FI" dirty="0" err="1"/>
              <a:t>cycle</a:t>
            </a:r>
            <a:r>
              <a:rPr lang="fi-FI" dirty="0"/>
              <a:t> </a:t>
            </a:r>
            <a:r>
              <a:rPr lang="fi-FI" dirty="0" err="1"/>
              <a:t>models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Soil</a:t>
            </a:r>
            <a:r>
              <a:rPr lang="fi-FI" sz="1400" dirty="0"/>
              <a:t> </a:t>
            </a:r>
            <a:r>
              <a:rPr lang="fi-FI" sz="1400" dirty="0" err="1"/>
              <a:t>moisture</a:t>
            </a:r>
            <a:r>
              <a:rPr lang="fi-FI" sz="1400" dirty="0"/>
              <a:t> and </a:t>
            </a:r>
            <a:r>
              <a:rPr lang="fi-FI" sz="1400" dirty="0" err="1"/>
              <a:t>landscape</a:t>
            </a:r>
            <a:r>
              <a:rPr lang="fi-FI" sz="1400" dirty="0"/>
              <a:t> </a:t>
            </a:r>
            <a:r>
              <a:rPr lang="fi-FI" sz="1400" dirty="0" err="1"/>
              <a:t>heterogeneity</a:t>
            </a:r>
            <a:r>
              <a:rPr lang="fi-FI" sz="1400" dirty="0"/>
              <a:t> as </a:t>
            </a:r>
            <a:r>
              <a:rPr lang="fi-FI" sz="1400" dirty="0" err="1"/>
              <a:t>control</a:t>
            </a:r>
            <a:r>
              <a:rPr lang="fi-FI" sz="1400" dirty="0"/>
              <a:t> of C </a:t>
            </a:r>
            <a:r>
              <a:rPr lang="fi-FI" sz="1400" dirty="0" err="1"/>
              <a:t>balances</a:t>
            </a:r>
            <a:endParaRPr lang="fi-FI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Upscaling</a:t>
            </a:r>
            <a:r>
              <a:rPr lang="fi-FI" sz="1400" dirty="0"/>
              <a:t> </a:t>
            </a:r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point</a:t>
            </a:r>
            <a:r>
              <a:rPr lang="fi-FI" sz="1400" dirty="0"/>
              <a:t> to </a:t>
            </a:r>
            <a:r>
              <a:rPr lang="fi-FI" sz="1400" dirty="0" err="1"/>
              <a:t>regional</a:t>
            </a:r>
            <a:r>
              <a:rPr lang="fi-FI" sz="1400" dirty="0"/>
              <a:t> </a:t>
            </a:r>
            <a:r>
              <a:rPr lang="fi-FI" sz="1400" dirty="0" err="1"/>
              <a:t>scale</a:t>
            </a:r>
            <a:endParaRPr lang="fi-FI" sz="1400" dirty="0"/>
          </a:p>
          <a:p>
            <a:r>
              <a:rPr lang="fi-FI" b="1" dirty="0" err="1">
                <a:solidFill>
                  <a:schemeClr val="accent1"/>
                </a:solidFill>
              </a:rPr>
              <a:t>Capability</a:t>
            </a:r>
            <a:r>
              <a:rPr lang="fi-FI" b="1" dirty="0">
                <a:solidFill>
                  <a:schemeClr val="accent1"/>
                </a:solidFill>
              </a:rPr>
              <a:t> to </a:t>
            </a:r>
            <a:r>
              <a:rPr lang="fi-FI" b="1" dirty="0" err="1">
                <a:solidFill>
                  <a:schemeClr val="accent1"/>
                </a:solidFill>
              </a:rPr>
              <a:t>predict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soil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moisture</a:t>
            </a:r>
            <a:r>
              <a:rPr lang="fi-FI" b="1" dirty="0">
                <a:solidFill>
                  <a:schemeClr val="accent1"/>
                </a:solidFill>
              </a:rPr>
              <a:t> and </a:t>
            </a:r>
            <a:r>
              <a:rPr lang="fi-FI" b="1" dirty="0" err="1">
                <a:solidFill>
                  <a:schemeClr val="accent1"/>
                </a:solidFill>
              </a:rPr>
              <a:t>water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table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dynamics</a:t>
            </a:r>
            <a:r>
              <a:rPr lang="fi-FI" b="1" dirty="0">
                <a:solidFill>
                  <a:schemeClr val="accent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Understanding</a:t>
            </a:r>
            <a:r>
              <a:rPr lang="fi-FI" sz="1400" dirty="0"/>
              <a:t> &amp; </a:t>
            </a:r>
            <a:r>
              <a:rPr lang="fi-FI" sz="1400" dirty="0" err="1"/>
              <a:t>predicting</a:t>
            </a:r>
            <a:r>
              <a:rPr lang="fi-FI" sz="1400" dirty="0"/>
              <a:t> </a:t>
            </a:r>
            <a:r>
              <a:rPr lang="fi-FI" sz="1400" dirty="0" err="1"/>
              <a:t>forest</a:t>
            </a:r>
            <a:r>
              <a:rPr lang="fi-FI" sz="1400" dirty="0"/>
              <a:t> </a:t>
            </a:r>
            <a:r>
              <a:rPr lang="fi-FI" sz="1400" dirty="0" err="1"/>
              <a:t>disturbances</a:t>
            </a:r>
            <a:endParaRPr lang="fi-FI" sz="14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400" dirty="0" err="1"/>
              <a:t>Fire</a:t>
            </a:r>
            <a:r>
              <a:rPr lang="fi-FI" sz="1400" dirty="0"/>
              <a:t> </a:t>
            </a:r>
            <a:r>
              <a:rPr lang="fi-FI" sz="1400" dirty="0" err="1"/>
              <a:t>risks</a:t>
            </a:r>
            <a:r>
              <a:rPr lang="fi-FI" sz="1400" dirty="0"/>
              <a:t>, </a:t>
            </a:r>
            <a:r>
              <a:rPr lang="fi-FI" sz="1400" dirty="0" err="1"/>
              <a:t>forest</a:t>
            </a:r>
            <a:r>
              <a:rPr lang="fi-FI" sz="1400" dirty="0"/>
              <a:t> </a:t>
            </a:r>
            <a:r>
              <a:rPr lang="fi-FI" sz="1400" dirty="0" err="1"/>
              <a:t>vehicle</a:t>
            </a:r>
            <a:r>
              <a:rPr lang="fi-FI" sz="1400" dirty="0"/>
              <a:t> </a:t>
            </a:r>
            <a:r>
              <a:rPr lang="fi-FI" sz="1400" dirty="0" err="1"/>
              <a:t>trafficability</a:t>
            </a:r>
            <a:endParaRPr lang="fi-FI" sz="14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i-FI" sz="1400" dirty="0"/>
              <a:t>Planning </a:t>
            </a:r>
            <a:r>
              <a:rPr lang="fi-FI" sz="1400" dirty="0" err="1"/>
              <a:t>restoration</a:t>
            </a:r>
            <a:endParaRPr lang="fi-FI" sz="1400" dirty="0"/>
          </a:p>
          <a:p>
            <a:r>
              <a:rPr lang="fi-FI" b="1" dirty="0" err="1">
                <a:solidFill>
                  <a:schemeClr val="accent1"/>
                </a:solidFill>
              </a:rPr>
              <a:t>Merging</a:t>
            </a:r>
            <a:r>
              <a:rPr lang="fi-FI" b="1" dirty="0">
                <a:solidFill>
                  <a:schemeClr val="accent1"/>
                </a:solidFill>
              </a:rPr>
              <a:t> GIS &amp; </a:t>
            </a:r>
            <a:r>
              <a:rPr lang="fi-FI" b="1" dirty="0" err="1">
                <a:solidFill>
                  <a:schemeClr val="accent1"/>
                </a:solidFill>
              </a:rPr>
              <a:t>ecosystem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modeling</a:t>
            </a:r>
            <a:endParaRPr lang="fi-FI" b="1" dirty="0">
              <a:solidFill>
                <a:schemeClr val="accent1"/>
              </a:solidFill>
            </a:endParaRP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 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55B1E2-FFBE-DA07-8338-40437E1F27EC}"/>
              </a:ext>
            </a:extLst>
          </p:cNvPr>
          <p:cNvSpPr/>
          <p:nvPr/>
        </p:nvSpPr>
        <p:spPr>
          <a:xfrm rot="2898633">
            <a:off x="6552988" y="1084132"/>
            <a:ext cx="2570018" cy="915249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709907-4AD3-89E0-920A-7DD93579A010}"/>
              </a:ext>
            </a:extLst>
          </p:cNvPr>
          <p:cNvSpPr/>
          <p:nvPr/>
        </p:nvSpPr>
        <p:spPr>
          <a:xfrm rot="18612767">
            <a:off x="5201806" y="1105104"/>
            <a:ext cx="2570018" cy="915249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i-FI" sz="135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74752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11937-DFCD-3BF6-F765-D2A782C6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16" y="376714"/>
            <a:ext cx="5678519" cy="709136"/>
          </a:xfrm>
        </p:spPr>
        <p:txBody>
          <a:bodyPr>
            <a:normAutofit/>
          </a:bodyPr>
          <a:lstStyle/>
          <a:p>
            <a:r>
              <a:rPr lang="fi-FI" dirty="0" err="1"/>
              <a:t>Landscape</a:t>
            </a:r>
            <a:r>
              <a:rPr lang="fi-FI" dirty="0"/>
              <a:t> </a:t>
            </a:r>
            <a:r>
              <a:rPr lang="fi-FI" dirty="0" err="1"/>
              <a:t>soil</a:t>
            </a:r>
            <a:r>
              <a:rPr lang="fi-FI" dirty="0"/>
              <a:t> </a:t>
            </a:r>
            <a:r>
              <a:rPr lang="fi-FI" dirty="0" err="1"/>
              <a:t>moisture</a:t>
            </a:r>
            <a:endParaRPr lang="fi-FI" dirty="0"/>
          </a:p>
        </p:txBody>
      </p:sp>
      <p:pic>
        <p:nvPicPr>
          <p:cNvPr id="10" name="Picture Placeholder 9" descr="A aerial view of a land&#10;&#10;Description automatically generated">
            <a:extLst>
              <a:ext uri="{FF2B5EF4-FFF2-40B4-BE49-F238E27FC236}">
                <a16:creationId xmlns:a16="http://schemas.microsoft.com/office/drawing/2014/main" id="{C3457000-FE10-19FA-7B2B-8D0D4832C7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098" y="-7504"/>
            <a:ext cx="1207463" cy="5158508"/>
          </a:xfrm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04941E33-F075-451A-91BC-74A6A08E4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139" y="1493084"/>
            <a:ext cx="3061959" cy="205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939AE4-4841-7C73-7D36-6C513BA7E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941" y="409615"/>
            <a:ext cx="1031369" cy="1119056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7E4BDE8-56AC-CF60-EA52-4EA26EE5E40A}"/>
              </a:ext>
            </a:extLst>
          </p:cNvPr>
          <p:cNvSpPr txBox="1">
            <a:spLocks/>
          </p:cNvSpPr>
          <p:nvPr/>
        </p:nvSpPr>
        <p:spPr>
          <a:xfrm>
            <a:off x="384617" y="1411475"/>
            <a:ext cx="3612183" cy="30182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750"/>
              </a:spcBef>
              <a:spcAft>
                <a:spcPts val="0"/>
              </a:spcAft>
            </a:pPr>
            <a:endParaRPr lang="en-US" altLang="fi-FI" sz="1350" dirty="0">
              <a:solidFill>
                <a:srgbClr val="000000"/>
              </a:solidFill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514350" lvl="1" indent="-171450" defTabSz="685800" fontAlgn="auto">
              <a:spcBef>
                <a:spcPts val="375"/>
              </a:spcBef>
              <a:spcAft>
                <a:spcPts val="0"/>
              </a:spcAft>
            </a:pPr>
            <a:endParaRPr lang="en-US" sz="1350" dirty="0">
              <a:solidFill>
                <a:srgbClr val="000000"/>
              </a:solidFill>
              <a:latin typeface="Segoe UI"/>
            </a:endParaRPr>
          </a:p>
          <a:p>
            <a:pPr defTabSz="685800" fontAlgn="auto">
              <a:spcBef>
                <a:spcPts val="750"/>
              </a:spcBef>
              <a:spcAft>
                <a:spcPts val="0"/>
              </a:spcAft>
            </a:pPr>
            <a:endParaRPr lang="en-US" sz="135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C89025-3659-A245-C071-9DD2B9963625}"/>
              </a:ext>
            </a:extLst>
          </p:cNvPr>
          <p:cNvSpPr txBox="1"/>
          <p:nvPr/>
        </p:nvSpPr>
        <p:spPr>
          <a:xfrm>
            <a:off x="4418320" y="4527757"/>
            <a:ext cx="4804649" cy="646331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Launiainen et al. 2019; </a:t>
            </a:r>
            <a:r>
              <a:rPr lang="fi-FI" sz="1200" dirty="0">
                <a:solidFill>
                  <a:srgbClr val="464646"/>
                </a:solidFill>
                <a:latin typeface="Open Sans" panose="020B0606030504020204" pitchFamily="34" charset="0"/>
                <a:ea typeface="+mn-ea"/>
                <a:cs typeface="+mn-cs"/>
                <a:hlinkClick r:id="rId5"/>
              </a:rPr>
              <a:t>https://doi.org/10.5194/hess-23-3457-2019</a:t>
            </a:r>
            <a:endParaRPr lang="fi-FI" sz="1200" dirty="0">
              <a:solidFill>
                <a:srgbClr val="464646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Launiainen et al. 2022, 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hlinkClick r:id="rId6"/>
              </a:rPr>
              <a:t>https://doi.org/10.3390/f13111797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>
                <a:solidFill>
                  <a:srgbClr val="464646"/>
                </a:solidFill>
                <a:latin typeface="Open Sans" panose="020B0606030504020204" pitchFamily="34" charset="0"/>
                <a:ea typeface="+mn-ea"/>
                <a:cs typeface="+mn-cs"/>
              </a:rPr>
              <a:t> </a:t>
            </a:r>
            <a:endParaRPr lang="fi-FI" sz="1200" dirty="0">
              <a:solidFill>
                <a:srgbClr val="000000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29F956B6-BA94-FE3A-9AED-4EAE11579097}"/>
              </a:ext>
            </a:extLst>
          </p:cNvPr>
          <p:cNvSpPr txBox="1">
            <a:spLocks/>
          </p:cNvSpPr>
          <p:nvPr/>
        </p:nvSpPr>
        <p:spPr>
          <a:xfrm>
            <a:off x="614401" y="1216963"/>
            <a:ext cx="3152615" cy="327566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500" dirty="0">
              <a:solidFill>
                <a:srgbClr val="000000">
                  <a:tint val="75000"/>
                </a:srgbClr>
              </a:solidFill>
              <a:latin typeface="Segoe UI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500" dirty="0">
              <a:solidFill>
                <a:srgbClr val="000000">
                  <a:tint val="75000"/>
                </a:srgbClr>
              </a:solidFill>
              <a:latin typeface="Segoe UI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500" dirty="0">
              <a:solidFill>
                <a:srgbClr val="000000">
                  <a:tint val="75000"/>
                </a:srgbClr>
              </a:solidFill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C7C5E-4F90-0085-4AF7-699B3FD17D79}"/>
              </a:ext>
            </a:extLst>
          </p:cNvPr>
          <p:cNvSpPr txBox="1"/>
          <p:nvPr/>
        </p:nvSpPr>
        <p:spPr>
          <a:xfrm>
            <a:off x="366562" y="1189653"/>
            <a:ext cx="4068001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500" b="1" dirty="0" err="1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Soil</a:t>
            </a:r>
            <a:r>
              <a:rPr lang="fi-FI" sz="1500" b="1" dirty="0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500" b="1" dirty="0" err="1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strength</a:t>
            </a:r>
            <a:r>
              <a:rPr lang="fi-FI" sz="1500" b="1" dirty="0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fi-FI" sz="15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trafficability</a:t>
            </a:r>
            <a:r>
              <a:rPr lang="fi-FI" sz="15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fi-FI" sz="15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harvest</a:t>
            </a:r>
            <a:r>
              <a:rPr lang="fi-FI" sz="15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5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planning</a:t>
            </a:r>
            <a:endParaRPr lang="fi-FI" sz="1500" dirty="0">
              <a:solidFill>
                <a:srgbClr val="000000"/>
              </a:solidFill>
              <a:latin typeface="Segoe UI"/>
              <a:ea typeface="+mn-ea"/>
              <a:cs typeface="+mn-cs"/>
              <a:sym typeface="Wingdings" panose="05000000000000000000" pitchFamily="2" charset="2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500" b="1" dirty="0" err="1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Water</a:t>
            </a:r>
            <a:r>
              <a:rPr lang="fi-FI" sz="1500" b="1" dirty="0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500" b="1" dirty="0" err="1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availability</a:t>
            </a:r>
            <a:r>
              <a:rPr lang="fi-FI" sz="1500" b="1" dirty="0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fi-FI" sz="15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climate</a:t>
            </a:r>
            <a:r>
              <a:rPr lang="fi-FI" sz="15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5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change</a:t>
            </a:r>
            <a:r>
              <a:rPr lang="fi-FI" sz="15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5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adaptation</a:t>
            </a:r>
            <a:endParaRPr lang="fi-FI" sz="1500" dirty="0">
              <a:solidFill>
                <a:srgbClr val="000000"/>
              </a:solidFill>
              <a:latin typeface="Segoe UI"/>
              <a:ea typeface="+mn-ea"/>
              <a:cs typeface="+mn-cs"/>
              <a:sym typeface="Wingdings" panose="05000000000000000000" pitchFamily="2" charset="2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500" dirty="0">
              <a:solidFill>
                <a:srgbClr val="000000"/>
              </a:solidFill>
              <a:latin typeface="Segoe UI"/>
              <a:ea typeface="+mn-ea"/>
              <a:cs typeface="+mn-cs"/>
              <a:sym typeface="Wingdings" panose="05000000000000000000" pitchFamily="2" charset="2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500" b="1" dirty="0" err="1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Excellent</a:t>
            </a:r>
            <a:r>
              <a:rPr lang="fi-FI" sz="1500" b="1" dirty="0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open data on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Stand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attributes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(mNFI,16x16m) 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DEM,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topographic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wetness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indices</a:t>
            </a:r>
            <a:endParaRPr lang="fi-FI" sz="1200" dirty="0">
              <a:solidFill>
                <a:srgbClr val="000000"/>
              </a:solidFill>
              <a:latin typeface="Segoe UI"/>
              <a:ea typeface="+mn-ea"/>
              <a:cs typeface="+mn-cs"/>
              <a:sym typeface="Wingdings" panose="05000000000000000000" pitchFamily="2" charset="2"/>
            </a:endParaRP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Streams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water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bodies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, non-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forest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areas</a:t>
            </a:r>
            <a:endParaRPr lang="fi-FI" sz="1200" dirty="0">
              <a:solidFill>
                <a:srgbClr val="000000"/>
              </a:solidFill>
              <a:latin typeface="Segoe UI"/>
              <a:ea typeface="+mn-ea"/>
              <a:cs typeface="+mn-cs"/>
              <a:sym typeface="Wingdings" panose="05000000000000000000" pitchFamily="2" charset="2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500" dirty="0">
              <a:solidFill>
                <a:srgbClr val="000000"/>
              </a:solidFill>
              <a:latin typeface="Segoe UI"/>
              <a:ea typeface="+mn-ea"/>
              <a:cs typeface="+mn-cs"/>
              <a:sym typeface="Wingdings" panose="05000000000000000000" pitchFamily="2" charset="2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500" b="1" dirty="0" err="1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Soil</a:t>
            </a:r>
            <a:r>
              <a:rPr lang="fi-FI" sz="1500" b="1" dirty="0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500" b="1" dirty="0" err="1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hydraulic</a:t>
            </a:r>
            <a:r>
              <a:rPr lang="fi-FI" sz="1500" b="1" dirty="0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500" b="1" dirty="0" err="1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properties</a:t>
            </a:r>
            <a:r>
              <a:rPr lang="fi-FI" sz="1500" b="1" dirty="0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?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We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developed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new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PTF’s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to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predict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soil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porosity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field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capacity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&amp;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wilting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point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from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available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spatial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data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Mineral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forest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soils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can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be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best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estimated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based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on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soil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fertility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type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available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mNFI</a:t>
            </a:r>
            <a:endParaRPr lang="fi-FI" sz="1200" dirty="0">
              <a:solidFill>
                <a:srgbClr val="000000"/>
              </a:solidFill>
              <a:latin typeface="Segoe UI"/>
              <a:ea typeface="+mn-ea"/>
              <a:cs typeface="+mn-cs"/>
              <a:sym typeface="Wingdings" panose="05000000000000000000" pitchFamily="2" charset="2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500" dirty="0">
              <a:solidFill>
                <a:srgbClr val="000000"/>
              </a:solidFill>
              <a:latin typeface="Segoe UI"/>
              <a:ea typeface="+mn-e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500" dirty="0">
              <a:solidFill>
                <a:srgbClr val="000000"/>
              </a:solidFill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130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36B53-E5B8-4591-A185-563A1CAF2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66" y="1388195"/>
            <a:ext cx="4179868" cy="3023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F733A-5C5F-425D-AF74-4DB0F048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765" y="447503"/>
            <a:ext cx="6605812" cy="534799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SpaFHy</a:t>
            </a:r>
            <a:r>
              <a:rPr lang="en-GB" dirty="0"/>
              <a:t> model </a:t>
            </a:r>
            <a:r>
              <a:rPr lang="en-GB" sz="2025" b="0" dirty="0"/>
              <a:t>(Spatial Forest Hydrology)</a:t>
            </a: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99294-D62A-423A-B981-D510A20907A7}"/>
              </a:ext>
            </a:extLst>
          </p:cNvPr>
          <p:cNvSpPr txBox="1"/>
          <p:nvPr/>
        </p:nvSpPr>
        <p:spPr>
          <a:xfrm>
            <a:off x="4241179" y="4068313"/>
            <a:ext cx="1089836" cy="456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788" b="1" dirty="0">
                <a:solidFill>
                  <a:srgbClr val="000000"/>
                </a:solidFill>
                <a:latin typeface="Arial" panose="020B0604020202020204"/>
                <a:ea typeface="+mn-ea"/>
                <a:cs typeface="+mn-cs"/>
              </a:rPr>
              <a:t>1D (NO GW )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788" b="1" dirty="0">
                <a:solidFill>
                  <a:srgbClr val="000000"/>
                </a:solidFill>
                <a:latin typeface="Arial" panose="020B0604020202020204"/>
                <a:ea typeface="+mn-ea"/>
                <a:cs typeface="+mn-cs"/>
              </a:rPr>
              <a:t>TOP (TOPMODEL)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788" b="1" dirty="0">
                <a:solidFill>
                  <a:srgbClr val="000000"/>
                </a:solidFill>
                <a:latin typeface="Arial" panose="020B0604020202020204"/>
                <a:ea typeface="+mn-ea"/>
                <a:cs typeface="+mn-cs"/>
              </a:rPr>
              <a:t>2D (GW FLOW)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E3091-0030-4275-AD49-1F185878E9BF}"/>
              </a:ext>
            </a:extLst>
          </p:cNvPr>
          <p:cNvSpPr txBox="1"/>
          <p:nvPr/>
        </p:nvSpPr>
        <p:spPr>
          <a:xfrm>
            <a:off x="6833412" y="3620084"/>
            <a:ext cx="1867165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350" dirty="0">
                <a:solidFill>
                  <a:prstClr val="black"/>
                </a:solidFill>
                <a:latin typeface="Arial" panose="020B0604020202020204"/>
                <a:ea typeface="+mn-ea"/>
                <a:cs typeface="+mn-cs"/>
              </a:rPr>
              <a:t>Modified from Launiainen et al.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1E01-0332-4DE2-9B45-08F0270D82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3424" y="968929"/>
            <a:ext cx="7323571" cy="3849020"/>
          </a:xfrm>
        </p:spPr>
        <p:txBody>
          <a:bodyPr/>
          <a:lstStyle/>
          <a:p>
            <a:pPr marL="0" indent="0">
              <a:buNone/>
            </a:pPr>
            <a:r>
              <a:rPr lang="en-GB" sz="1500" b="1" dirty="0"/>
              <a:t>Canopy module</a:t>
            </a:r>
          </a:p>
          <a:p>
            <a:r>
              <a:rPr lang="en-GB" sz="1500" dirty="0"/>
              <a:t>Hydrology in vegetation and snowpack</a:t>
            </a:r>
            <a:endParaRPr lang="en-GB" sz="1500" b="1" dirty="0"/>
          </a:p>
          <a:p>
            <a:pPr marL="0" indent="0">
              <a:buNone/>
            </a:pPr>
            <a:r>
              <a:rPr lang="en-GB" sz="1500" b="1" dirty="0"/>
              <a:t>Bucket module</a:t>
            </a:r>
          </a:p>
          <a:p>
            <a:r>
              <a:rPr lang="en-GB" sz="1500" dirty="0"/>
              <a:t>Organic moss-humus layer</a:t>
            </a:r>
          </a:p>
          <a:p>
            <a:r>
              <a:rPr lang="en-GB" sz="1500" dirty="0"/>
              <a:t>Rootzone layer</a:t>
            </a:r>
            <a:endParaRPr lang="en-GB" sz="1200" dirty="0"/>
          </a:p>
          <a:p>
            <a:pPr marL="270272" lvl="2" indent="0">
              <a:buNone/>
            </a:pPr>
            <a:endParaRPr lang="en-GB" sz="900" dirty="0"/>
          </a:p>
          <a:p>
            <a:pPr marL="0" indent="0">
              <a:buNone/>
            </a:pPr>
            <a:r>
              <a:rPr lang="en-GB" sz="1500" b="1" dirty="0"/>
              <a:t>Groundwater modules</a:t>
            </a:r>
          </a:p>
          <a:p>
            <a:r>
              <a:rPr lang="en-GB" sz="1500" b="1" u="sng" dirty="0"/>
              <a:t>1D</a:t>
            </a:r>
            <a:r>
              <a:rPr lang="en-GB" sz="1500" u="sng" dirty="0"/>
              <a:t>: </a:t>
            </a:r>
            <a:r>
              <a:rPr lang="en-US" sz="1500" u="sng" dirty="0"/>
              <a:t>Free drainage from Bucket module</a:t>
            </a:r>
            <a:endParaRPr lang="en-GB" sz="1500" u="sng" dirty="0"/>
          </a:p>
          <a:p>
            <a:r>
              <a:rPr lang="en-GB" sz="1500" b="1" u="sng" dirty="0"/>
              <a:t>TOP</a:t>
            </a:r>
            <a:r>
              <a:rPr lang="en-GB" sz="1500" u="sng" dirty="0"/>
              <a:t>: TOPMODEL approach </a:t>
            </a:r>
          </a:p>
          <a:p>
            <a:pPr lvl="2"/>
            <a:r>
              <a:rPr lang="en-GB" sz="1200" dirty="0"/>
              <a:t>Return flow from cells with high topography wetness indices</a:t>
            </a:r>
          </a:p>
          <a:p>
            <a:pPr lvl="1"/>
            <a:r>
              <a:rPr lang="en-GB" sz="1800" b="1" u="sng" dirty="0"/>
              <a:t>2D</a:t>
            </a:r>
            <a:r>
              <a:rPr lang="en-GB" sz="1800" u="sng" dirty="0"/>
              <a:t>: </a:t>
            </a:r>
            <a:r>
              <a:rPr lang="en-US" sz="1800" u="sng" dirty="0"/>
              <a:t>Lateral groundwater flow model</a:t>
            </a:r>
          </a:p>
          <a:p>
            <a:pPr lvl="2"/>
            <a:r>
              <a:rPr lang="en-US" sz="1200" dirty="0"/>
              <a:t>Explicit representation of groundwater dynamics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A99DF-40BF-4968-96C7-14EB00729105}"/>
              </a:ext>
            </a:extLst>
          </p:cNvPr>
          <p:cNvSpPr/>
          <p:nvPr/>
        </p:nvSpPr>
        <p:spPr>
          <a:xfrm>
            <a:off x="7833221" y="1182847"/>
            <a:ext cx="1052413" cy="924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GB" sz="135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8" name="Picture 7" descr="A black background with orange and blue text&#10;&#10;Description automatically generated">
            <a:extLst>
              <a:ext uri="{FF2B5EF4-FFF2-40B4-BE49-F238E27FC236}">
                <a16:creationId xmlns:a16="http://schemas.microsoft.com/office/drawing/2014/main" id="{A871F19D-3AEB-E082-5EB7-14EA32ED6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144" y="-37058"/>
            <a:ext cx="1003881" cy="900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0F4B9-D2C3-1B5E-EB2A-647D6B18318C}"/>
              </a:ext>
            </a:extLst>
          </p:cNvPr>
          <p:cNvSpPr txBox="1"/>
          <p:nvPr/>
        </p:nvSpPr>
        <p:spPr>
          <a:xfrm>
            <a:off x="5397671" y="4532979"/>
            <a:ext cx="304712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200" i="1" dirty="0">
                <a:solidFill>
                  <a:prstClr val="black"/>
                </a:solidFill>
                <a:latin typeface="Arial" panose="020B0604020202020204"/>
              </a:rPr>
              <a:t>Written in Python 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i="1" dirty="0">
                <a:solidFill>
                  <a:prstClr val="black"/>
                </a:solidFill>
                <a:latin typeface="Arial" panose="020B0604020202020204"/>
              </a:rPr>
              <a:t>object-oriented programming</a:t>
            </a:r>
          </a:p>
        </p:txBody>
      </p:sp>
      <p:pic>
        <p:nvPicPr>
          <p:cNvPr id="11" name="Graphic 10" descr="Exclamation mark with solid fill">
            <a:extLst>
              <a:ext uri="{FF2B5EF4-FFF2-40B4-BE49-F238E27FC236}">
                <a16:creationId xmlns:a16="http://schemas.microsoft.com/office/drawing/2014/main" id="{1B5139C9-4E8E-BB95-D5F0-A021AA0B3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47550" y="2974669"/>
            <a:ext cx="1437386" cy="1437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BBF390-CB47-8937-1F67-FA761467A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4144" y="-34107"/>
            <a:ext cx="956698" cy="9315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42E40E-CF2B-3F21-CA5D-FA79B1854B15}"/>
              </a:ext>
            </a:extLst>
          </p:cNvPr>
          <p:cNvSpPr txBox="1"/>
          <p:nvPr/>
        </p:nvSpPr>
        <p:spPr>
          <a:xfrm>
            <a:off x="8112678" y="852427"/>
            <a:ext cx="1018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J-P Nousu</a:t>
            </a:r>
          </a:p>
        </p:txBody>
      </p:sp>
    </p:spTree>
    <p:extLst>
      <p:ext uri="{BB962C8B-B14F-4D97-AF65-F5344CB8AC3E}">
        <p14:creationId xmlns:p14="http://schemas.microsoft.com/office/powerpoint/2010/main" val="1596474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26BD99E-795C-493A-BE4A-9B95E8AE2D53}"/>
              </a:ext>
            </a:extLst>
          </p:cNvPr>
          <p:cNvSpPr txBox="1">
            <a:spLocks/>
          </p:cNvSpPr>
          <p:nvPr/>
        </p:nvSpPr>
        <p:spPr>
          <a:xfrm>
            <a:off x="951911" y="311873"/>
            <a:ext cx="7878288" cy="465494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t" anchorCtr="0"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kern="1200">
                <a:solidFill>
                  <a:srgbClr val="23408F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GB" sz="3300" dirty="0" err="1">
                <a:solidFill>
                  <a:srgbClr val="23418F"/>
                </a:solidFill>
                <a:latin typeface="Arial" panose="020B0604020202020204"/>
              </a:rPr>
              <a:t>SpaFHy</a:t>
            </a:r>
            <a:r>
              <a:rPr lang="en-GB" sz="3300" dirty="0">
                <a:solidFill>
                  <a:srgbClr val="23418F"/>
                </a:solidFill>
                <a:latin typeface="Arial" panose="020B0604020202020204"/>
              </a:rPr>
              <a:t> inputs</a:t>
            </a:r>
          </a:p>
        </p:txBody>
      </p:sp>
      <p:pic>
        <p:nvPicPr>
          <p:cNvPr id="7" name="Content Placeholder 6" descr="A screenshot of a map&#10;&#10;Description automatically generated">
            <a:extLst>
              <a:ext uri="{FF2B5EF4-FFF2-40B4-BE49-F238E27FC236}">
                <a16:creationId xmlns:a16="http://schemas.microsoft.com/office/drawing/2014/main" id="{F14FB7A9-FB5A-68BB-D1C7-F5C09A69198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4105533" y="212646"/>
            <a:ext cx="4984613" cy="4268978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DC63CA-D584-C8AB-647D-5FCCCAF6CD45}"/>
              </a:ext>
            </a:extLst>
          </p:cNvPr>
          <p:cNvSpPr txBox="1">
            <a:spLocks/>
          </p:cNvSpPr>
          <p:nvPr/>
        </p:nvSpPr>
        <p:spPr>
          <a:xfrm>
            <a:off x="568755" y="968929"/>
            <a:ext cx="7198239" cy="3344948"/>
          </a:xfrm>
          <a:prstGeom prst="rect">
            <a:avLst/>
          </a:prstGeom>
        </p:spPr>
        <p:txBody>
          <a:bodyPr/>
          <a:lstStyle>
            <a:lvl1pPr marL="360363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‒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Verdana" panose="020B0604030504040204" pitchFamily="34" charset="0"/>
              <a:buChar char="-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360363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anose="020B0604030504040204" pitchFamily="34" charset="0"/>
              <a:buChar char="-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150" indent="-352425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anose="020B0604030504040204" pitchFamily="34" charset="0"/>
              <a:buChar char="-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10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anose="020B0604030504040204" pitchFamily="34" charset="0"/>
              <a:buChar char="-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Aft>
                <a:spcPts val="750"/>
              </a:spcAft>
              <a:buNone/>
            </a:pPr>
            <a:r>
              <a:rPr lang="en-GB" sz="1350" b="1" dirty="0">
                <a:solidFill>
                  <a:srgbClr val="23408F"/>
                </a:solidFill>
                <a:latin typeface="Arial" panose="020B0604020202020204"/>
              </a:rPr>
              <a:t>Canopy module</a:t>
            </a:r>
          </a:p>
          <a:p>
            <a:pPr marL="270272" indent="-270272" defTabSz="685800" fontAlgn="auto">
              <a:spcAft>
                <a:spcPts val="750"/>
              </a:spcAft>
            </a:pPr>
            <a:r>
              <a:rPr lang="en-GB" sz="1350" dirty="0">
                <a:solidFill>
                  <a:srgbClr val="23408F"/>
                </a:solidFill>
                <a:latin typeface="Arial" panose="020B0604020202020204"/>
              </a:rPr>
              <a:t>LAI (coniferous, deciduous, shrub, grass)</a:t>
            </a:r>
          </a:p>
          <a:p>
            <a:pPr marL="270272" indent="-270272" defTabSz="685800" fontAlgn="auto">
              <a:spcAft>
                <a:spcPts val="750"/>
              </a:spcAft>
            </a:pPr>
            <a:r>
              <a:rPr lang="en-GB" sz="1350" dirty="0">
                <a:solidFill>
                  <a:srgbClr val="23408F"/>
                </a:solidFill>
                <a:latin typeface="Arial" panose="020B0604020202020204"/>
              </a:rPr>
              <a:t>Canopy height and fraction</a:t>
            </a:r>
          </a:p>
          <a:p>
            <a:pPr marL="270272" indent="-270272" defTabSz="685800" fontAlgn="auto">
              <a:spcAft>
                <a:spcPts val="750"/>
              </a:spcAft>
            </a:pPr>
            <a:r>
              <a:rPr lang="en-GB" sz="1350" dirty="0">
                <a:solidFill>
                  <a:srgbClr val="23408F"/>
                </a:solidFill>
                <a:latin typeface="Arial" panose="020B0604020202020204"/>
              </a:rPr>
              <a:t>Shading coefficient</a:t>
            </a:r>
          </a:p>
          <a:p>
            <a:pPr marL="0" indent="0" defTabSz="685800" fontAlgn="auto">
              <a:spcAft>
                <a:spcPts val="750"/>
              </a:spcAft>
              <a:buNone/>
            </a:pPr>
            <a:r>
              <a:rPr lang="en-GB" sz="1350" b="1" dirty="0">
                <a:solidFill>
                  <a:srgbClr val="23408F"/>
                </a:solidFill>
                <a:latin typeface="Arial" panose="020B0604020202020204"/>
              </a:rPr>
              <a:t>Bucket module</a:t>
            </a:r>
          </a:p>
          <a:p>
            <a:pPr marL="270272" indent="-270272" defTabSz="685800" fontAlgn="auto">
              <a:spcAft>
                <a:spcPts val="750"/>
              </a:spcAft>
            </a:pPr>
            <a:r>
              <a:rPr lang="en-GB" sz="1350" dirty="0">
                <a:solidFill>
                  <a:srgbClr val="23408F"/>
                </a:solidFill>
                <a:latin typeface="Arial" panose="020B0604020202020204"/>
              </a:rPr>
              <a:t>Site class (organic moss-humus layer)</a:t>
            </a:r>
          </a:p>
          <a:p>
            <a:pPr marL="270272" indent="-270272" defTabSz="685800" fontAlgn="auto">
              <a:spcAft>
                <a:spcPts val="750"/>
              </a:spcAft>
            </a:pPr>
            <a:r>
              <a:rPr lang="en-GB" sz="1350" dirty="0">
                <a:solidFill>
                  <a:srgbClr val="23408F"/>
                </a:solidFill>
                <a:latin typeface="Arial" panose="020B0604020202020204"/>
              </a:rPr>
              <a:t>Soil type (rootzone layer)</a:t>
            </a:r>
            <a:endParaRPr lang="en-GB" sz="825" dirty="0">
              <a:solidFill>
                <a:srgbClr val="23408F"/>
              </a:solidFill>
              <a:latin typeface="Arial" panose="020B0604020202020204"/>
            </a:endParaRPr>
          </a:p>
          <a:p>
            <a:pPr marL="0" indent="0" defTabSz="685800" fontAlgn="auto">
              <a:spcAft>
                <a:spcPts val="750"/>
              </a:spcAft>
              <a:buNone/>
            </a:pPr>
            <a:r>
              <a:rPr lang="en-GB" sz="1350" b="1" dirty="0">
                <a:solidFill>
                  <a:srgbClr val="23408F"/>
                </a:solidFill>
                <a:latin typeface="Arial" panose="020B0604020202020204"/>
              </a:rPr>
              <a:t>Groundwater modules </a:t>
            </a:r>
            <a:r>
              <a:rPr lang="en-GB" sz="1350" dirty="0">
                <a:solidFill>
                  <a:srgbClr val="23408F"/>
                </a:solidFill>
                <a:latin typeface="Arial" panose="020B0604020202020204"/>
              </a:rPr>
              <a:t>(TOP, 2D)</a:t>
            </a:r>
          </a:p>
          <a:p>
            <a:pPr marL="270272" indent="-270272" defTabSz="685800" fontAlgn="auto">
              <a:spcAft>
                <a:spcPts val="750"/>
              </a:spcAft>
            </a:pPr>
            <a:r>
              <a:rPr lang="en-GB" sz="1350" dirty="0">
                <a:solidFill>
                  <a:srgbClr val="23408F"/>
                </a:solidFill>
                <a:latin typeface="Arial" panose="020B0604020202020204"/>
              </a:rPr>
              <a:t>Soil type, elevation, </a:t>
            </a:r>
            <a:r>
              <a:rPr lang="en-GB" sz="1350" dirty="0">
                <a:solidFill>
                  <a:srgbClr val="23408F"/>
                </a:solidFill>
                <a:latin typeface="Arial" panose="020B0604020202020204"/>
                <a:sym typeface="Wingdings" panose="05000000000000000000" pitchFamily="2" charset="2"/>
              </a:rPr>
              <a:t>TWI</a:t>
            </a:r>
            <a:r>
              <a:rPr lang="en-US" sz="1350" dirty="0">
                <a:solidFill>
                  <a:srgbClr val="23408F"/>
                </a:solidFill>
                <a:latin typeface="Arial" panose="020B0604020202020204"/>
              </a:rPr>
              <a:t>, streams</a:t>
            </a:r>
          </a:p>
          <a:p>
            <a:pPr marL="0" indent="0" defTabSz="685800" fontAlgn="auto">
              <a:spcAft>
                <a:spcPts val="750"/>
              </a:spcAft>
              <a:buNone/>
            </a:pPr>
            <a:endParaRPr lang="en-US" sz="1350" dirty="0">
              <a:solidFill>
                <a:srgbClr val="23408F"/>
              </a:solidFill>
              <a:latin typeface="Arial" panose="020B0604020202020204"/>
            </a:endParaRPr>
          </a:p>
          <a:p>
            <a:pPr marL="0" indent="0" defTabSz="685800" fontAlgn="auto">
              <a:spcAft>
                <a:spcPts val="750"/>
              </a:spcAft>
              <a:buNone/>
            </a:pPr>
            <a:r>
              <a:rPr lang="en-US" sz="1350" b="1" dirty="0">
                <a:solidFill>
                  <a:srgbClr val="23408F"/>
                </a:solidFill>
                <a:latin typeface="Arial" panose="020B0604020202020204"/>
              </a:rPr>
              <a:t>+ Daily meteorological forcing</a:t>
            </a:r>
          </a:p>
          <a:p>
            <a:pPr marL="0" indent="0" defTabSz="685800" fontAlgn="auto">
              <a:spcAft>
                <a:spcPts val="750"/>
              </a:spcAft>
              <a:buNone/>
            </a:pPr>
            <a:endParaRPr lang="en-US" sz="1350" b="1" dirty="0">
              <a:solidFill>
                <a:srgbClr val="23408F"/>
              </a:solidFill>
              <a:latin typeface="Arial" panose="020B0604020202020204"/>
            </a:endParaRPr>
          </a:p>
        </p:txBody>
      </p:sp>
      <p:pic>
        <p:nvPicPr>
          <p:cNvPr id="3" name="Graphic 2" descr="Dim (Medium Sun) with solid fill">
            <a:extLst>
              <a:ext uri="{FF2B5EF4-FFF2-40B4-BE49-F238E27FC236}">
                <a16:creationId xmlns:a16="http://schemas.microsoft.com/office/drawing/2014/main" id="{1989A701-688C-DB7B-DB88-B07883930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4160" y="4273406"/>
            <a:ext cx="558222" cy="558222"/>
          </a:xfrm>
          <a:prstGeom prst="rect">
            <a:avLst/>
          </a:prstGeom>
        </p:spPr>
      </p:pic>
      <p:pic>
        <p:nvPicPr>
          <p:cNvPr id="5" name="Graphic 4" descr="Windy with solid fill">
            <a:extLst>
              <a:ext uri="{FF2B5EF4-FFF2-40B4-BE49-F238E27FC236}">
                <a16:creationId xmlns:a16="http://schemas.microsoft.com/office/drawing/2014/main" id="{41396AB1-7E79-ABA1-36B0-F62779B19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1182" y="4313876"/>
            <a:ext cx="477281" cy="477281"/>
          </a:xfrm>
          <a:prstGeom prst="rect">
            <a:avLst/>
          </a:prstGeom>
        </p:spPr>
      </p:pic>
      <p:pic>
        <p:nvPicPr>
          <p:cNvPr id="8" name="Graphic 7" descr="Rain with solid fill">
            <a:extLst>
              <a:ext uri="{FF2B5EF4-FFF2-40B4-BE49-F238E27FC236}">
                <a16:creationId xmlns:a16="http://schemas.microsoft.com/office/drawing/2014/main" id="{EBD189FF-6E44-6E3A-9065-6754C2412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9658" y="4302150"/>
            <a:ext cx="558222" cy="558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0F238-D3EF-3B21-32F7-4C0ACC4350DA}"/>
              </a:ext>
            </a:extLst>
          </p:cNvPr>
          <p:cNvSpPr txBox="1"/>
          <p:nvPr/>
        </p:nvSpPr>
        <p:spPr>
          <a:xfrm>
            <a:off x="5532888" y="4537722"/>
            <a:ext cx="16309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200" i="1" dirty="0">
                <a:solidFill>
                  <a:prstClr val="black"/>
                </a:solidFill>
                <a:latin typeface="Arial" panose="020B0604020202020204"/>
              </a:rPr>
              <a:t>Input raster as ASCII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200" i="1" dirty="0">
                <a:solidFill>
                  <a:prstClr val="black"/>
                </a:solidFill>
                <a:latin typeface="Arial" panose="020B0604020202020204"/>
              </a:rPr>
              <a:t>Outputs as </a:t>
            </a:r>
            <a:r>
              <a:rPr lang="en-GB" sz="1200" i="1" dirty="0" err="1">
                <a:solidFill>
                  <a:prstClr val="black"/>
                </a:solidFill>
                <a:latin typeface="Arial" panose="020B0604020202020204"/>
              </a:rPr>
              <a:t>NetCDF</a:t>
            </a:r>
            <a:endParaRPr lang="en-GB" sz="1200" i="1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FA50B-60E7-5EEC-0D9E-A54854BA3516}"/>
              </a:ext>
            </a:extLst>
          </p:cNvPr>
          <p:cNvSpPr txBox="1"/>
          <p:nvPr/>
        </p:nvSpPr>
        <p:spPr>
          <a:xfrm>
            <a:off x="2382463" y="829624"/>
            <a:ext cx="172307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200" i="1" dirty="0">
                <a:solidFill>
                  <a:prstClr val="black"/>
                </a:solidFill>
                <a:latin typeface="Arial" panose="020B0604020202020204"/>
              </a:rPr>
              <a:t>16 m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2349603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E10732-3656-4DF8-9788-3958780BE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" b="56610"/>
          <a:stretch/>
        </p:blipFill>
        <p:spPr>
          <a:xfrm>
            <a:off x="0" y="1196570"/>
            <a:ext cx="9144000" cy="35286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C6720F-7885-4DBC-8425-FC52C1905F62}"/>
              </a:ext>
            </a:extLst>
          </p:cNvPr>
          <p:cNvSpPr txBox="1">
            <a:spLocks/>
          </p:cNvSpPr>
          <p:nvPr/>
        </p:nvSpPr>
        <p:spPr>
          <a:xfrm>
            <a:off x="1001071" y="387650"/>
            <a:ext cx="4421582" cy="817927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kern="1200">
                <a:solidFill>
                  <a:srgbClr val="23408F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spcAft>
                <a:spcPts val="450"/>
              </a:spcAft>
            </a:pPr>
            <a:r>
              <a:rPr lang="en-GB" sz="2100" dirty="0">
                <a:latin typeface="Arial" panose="020B0604020202020204"/>
              </a:rPr>
              <a:t>Spatial comparison of model versions (wet day)</a:t>
            </a:r>
          </a:p>
        </p:txBody>
      </p:sp>
      <p:pic>
        <p:nvPicPr>
          <p:cNvPr id="7" name="Picture Placeholder 7" descr="Map&#10;&#10;Description automatically generated">
            <a:extLst>
              <a:ext uri="{FF2B5EF4-FFF2-40B4-BE49-F238E27FC236}">
                <a16:creationId xmlns:a16="http://schemas.microsoft.com/office/drawing/2014/main" id="{9B99531F-33EF-4A8A-8D7A-B83748B80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2" b="75776"/>
          <a:stretch/>
        </p:blipFill>
        <p:spPr>
          <a:xfrm>
            <a:off x="5160260" y="83403"/>
            <a:ext cx="3758855" cy="1064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5A001C-8925-4695-9543-AE187E875998}"/>
              </a:ext>
            </a:extLst>
          </p:cNvPr>
          <p:cNvSpPr txBox="1"/>
          <p:nvPr/>
        </p:nvSpPr>
        <p:spPr>
          <a:xfrm>
            <a:off x="762540" y="3735872"/>
            <a:ext cx="761747" cy="2308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prstClr val="black"/>
                </a:solidFill>
                <a:latin typeface="Arial" panose="020B0604020202020204"/>
              </a:rPr>
              <a:t>3 soil types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11E38-98ED-4266-9DB3-50FFE6DF7F7A}"/>
              </a:ext>
            </a:extLst>
          </p:cNvPr>
          <p:cNvSpPr txBox="1"/>
          <p:nvPr/>
        </p:nvSpPr>
        <p:spPr>
          <a:xfrm>
            <a:off x="3211862" y="3329060"/>
            <a:ext cx="964882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prstClr val="black"/>
                </a:solidFill>
                <a:latin typeface="Arial" panose="020B0604020202020204"/>
              </a:rPr>
              <a:t>+ cells with high 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prstClr val="black"/>
                </a:solidFill>
                <a:latin typeface="Arial" panose="020B0604020202020204"/>
              </a:rPr>
              <a:t>   wetness index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B65E5-54EE-43BB-99F8-3DEA9FB39DA5}"/>
              </a:ext>
            </a:extLst>
          </p:cNvPr>
          <p:cNvSpPr txBox="1"/>
          <p:nvPr/>
        </p:nvSpPr>
        <p:spPr>
          <a:xfrm>
            <a:off x="5844130" y="3294626"/>
            <a:ext cx="112402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prstClr val="black"/>
                </a:solidFill>
                <a:latin typeface="Arial" panose="020B0604020202020204"/>
              </a:rPr>
              <a:t>+ groundwater-fed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prstClr val="black"/>
                </a:solidFill>
                <a:latin typeface="Arial" panose="020B0604020202020204"/>
              </a:rPr>
              <a:t>areas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993654-1740-496E-B6FA-3E37BA027B65}"/>
              </a:ext>
            </a:extLst>
          </p:cNvPr>
          <p:cNvCxnSpPr>
            <a:cxnSpLocks/>
          </p:cNvCxnSpPr>
          <p:nvPr/>
        </p:nvCxnSpPr>
        <p:spPr>
          <a:xfrm flipV="1">
            <a:off x="1476919" y="3669955"/>
            <a:ext cx="172709" cy="273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7FBC8B-22B6-46B3-A2F2-556D5A70BF8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143414" y="2922249"/>
            <a:ext cx="506214" cy="813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3954DF-ABD7-4E9F-BAE6-3A86DD54A2D3}"/>
              </a:ext>
            </a:extLst>
          </p:cNvPr>
          <p:cNvCxnSpPr>
            <a:cxnSpLocks/>
          </p:cNvCxnSpPr>
          <p:nvPr/>
        </p:nvCxnSpPr>
        <p:spPr>
          <a:xfrm flipV="1">
            <a:off x="1476918" y="3095366"/>
            <a:ext cx="265385" cy="640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6241A1-C3D7-47DD-A12D-E0D808E11E81}"/>
              </a:ext>
            </a:extLst>
          </p:cNvPr>
          <p:cNvCxnSpPr>
            <a:cxnSpLocks/>
          </p:cNvCxnSpPr>
          <p:nvPr/>
        </p:nvCxnSpPr>
        <p:spPr>
          <a:xfrm flipV="1">
            <a:off x="4176743" y="2771001"/>
            <a:ext cx="216084" cy="5982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AC2CA6-B479-4D2D-AC44-560478EC2FA5}"/>
              </a:ext>
            </a:extLst>
          </p:cNvPr>
          <p:cNvCxnSpPr>
            <a:cxnSpLocks/>
          </p:cNvCxnSpPr>
          <p:nvPr/>
        </p:nvCxnSpPr>
        <p:spPr>
          <a:xfrm>
            <a:off x="6968158" y="3640875"/>
            <a:ext cx="362489" cy="351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1FCE65-C191-4703-905B-8CAFFA302EC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694303" y="2363228"/>
            <a:ext cx="532514" cy="9658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88B2AB-E06B-4F3E-A59A-C6D4F91692B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406144" y="2113004"/>
            <a:ext cx="604245" cy="1181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F23EC-F8A0-46B9-AC75-92BC86964B1E}"/>
              </a:ext>
            </a:extLst>
          </p:cNvPr>
          <p:cNvCxnSpPr>
            <a:cxnSpLocks/>
          </p:cNvCxnSpPr>
          <p:nvPr/>
        </p:nvCxnSpPr>
        <p:spPr>
          <a:xfrm flipV="1">
            <a:off x="6968157" y="3157699"/>
            <a:ext cx="42231" cy="171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5E45EC-EA12-4554-8AF9-6EB714F9F8C2}"/>
              </a:ext>
            </a:extLst>
          </p:cNvPr>
          <p:cNvCxnSpPr>
            <a:cxnSpLocks/>
          </p:cNvCxnSpPr>
          <p:nvPr/>
        </p:nvCxnSpPr>
        <p:spPr>
          <a:xfrm flipV="1">
            <a:off x="2687595" y="606288"/>
            <a:ext cx="4041197" cy="7028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screenshot of a map&#10;&#10;Description automatically generated">
            <a:extLst>
              <a:ext uri="{FF2B5EF4-FFF2-40B4-BE49-F238E27FC236}">
                <a16:creationId xmlns:a16="http://schemas.microsoft.com/office/drawing/2014/main" id="{53E9F6B6-83A8-8CC4-BF39-6280C7F3A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67" b="794"/>
          <a:stretch/>
        </p:blipFill>
        <p:spPr>
          <a:xfrm>
            <a:off x="1119728" y="4668839"/>
            <a:ext cx="6842175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8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8894-DA2D-9DA1-A680-29CD351A5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897" y="220784"/>
            <a:ext cx="7259460" cy="464657"/>
          </a:xfrm>
        </p:spPr>
        <p:txBody>
          <a:bodyPr>
            <a:noAutofit/>
          </a:bodyPr>
          <a:lstStyle/>
          <a:p>
            <a:r>
              <a:rPr lang="en-FI" sz="2100" dirty="0"/>
              <a:t>Spatial comparison to SAR-estimates (dry day)</a:t>
            </a:r>
          </a:p>
        </p:txBody>
      </p:sp>
      <p:pic>
        <p:nvPicPr>
          <p:cNvPr id="5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29DD78BF-112E-C904-2314-E14130E1E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9" t="43851" r="1425" b="14536"/>
          <a:stretch/>
        </p:blipFill>
        <p:spPr bwMode="auto">
          <a:xfrm>
            <a:off x="3375000" y="613275"/>
            <a:ext cx="4482000" cy="27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5E8E1D80-CD3D-6DAF-3EF0-C7B194E08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5" t="44795" r="2555" b="20857"/>
          <a:stretch/>
        </p:blipFill>
        <p:spPr bwMode="auto">
          <a:xfrm>
            <a:off x="3348000" y="3404054"/>
            <a:ext cx="4482000" cy="133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11809D-B496-9572-84A9-21A57F9722CB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9908" y="1209070"/>
            <a:ext cx="507275" cy="224488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805938-17BE-7946-4289-B5E76ADA0E0F}"/>
              </a:ext>
            </a:extLst>
          </p:cNvPr>
          <p:cNvCxnSpPr>
            <a:cxnSpLocks/>
          </p:cNvCxnSpPr>
          <p:nvPr/>
        </p:nvCxnSpPr>
        <p:spPr bwMode="auto">
          <a:xfrm flipH="1">
            <a:off x="5668951" y="1209070"/>
            <a:ext cx="547654" cy="224488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0FAE8-803D-C4AF-B1A0-AD909C9187AB}"/>
              </a:ext>
            </a:extLst>
          </p:cNvPr>
          <p:cNvCxnSpPr>
            <a:cxnSpLocks/>
          </p:cNvCxnSpPr>
          <p:nvPr/>
        </p:nvCxnSpPr>
        <p:spPr bwMode="auto">
          <a:xfrm>
            <a:off x="4824491" y="1756723"/>
            <a:ext cx="691513" cy="297964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95B48E-D7D6-5936-7BE2-AFACDCC024DC}"/>
              </a:ext>
            </a:extLst>
          </p:cNvPr>
          <p:cNvCxnSpPr>
            <a:cxnSpLocks/>
          </p:cNvCxnSpPr>
          <p:nvPr/>
        </p:nvCxnSpPr>
        <p:spPr bwMode="auto">
          <a:xfrm>
            <a:off x="7129360" y="1751634"/>
            <a:ext cx="667969" cy="29847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screenshot of a map&#10;&#10;Description automatically generated">
            <a:extLst>
              <a:ext uri="{FF2B5EF4-FFF2-40B4-BE49-F238E27FC236}">
                <a16:creationId xmlns:a16="http://schemas.microsoft.com/office/drawing/2014/main" id="{0B20CCE9-2CC8-D1BA-EC8C-BE1A8CFBB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5" t="91667" r="-397" b="413"/>
          <a:stretch/>
        </p:blipFill>
        <p:spPr>
          <a:xfrm>
            <a:off x="3033789" y="4752964"/>
            <a:ext cx="5241020" cy="391571"/>
          </a:xfrm>
          <a:prstGeom prst="rect">
            <a:avLst/>
          </a:prstGeom>
        </p:spPr>
      </p:pic>
      <p:pic>
        <p:nvPicPr>
          <p:cNvPr id="4" name="Picture 3" descr="A black background with orange and blue text&#10;&#10;Description automatically generated">
            <a:extLst>
              <a:ext uri="{FF2B5EF4-FFF2-40B4-BE49-F238E27FC236}">
                <a16:creationId xmlns:a16="http://schemas.microsoft.com/office/drawing/2014/main" id="{E6936F25-49E4-D9FB-2BB4-718B9FB9B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144" y="-37058"/>
            <a:ext cx="1003881" cy="90065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216B8B-BB6E-3845-71CE-E1D7885ADB4E}"/>
              </a:ext>
            </a:extLst>
          </p:cNvPr>
          <p:cNvSpPr txBox="1">
            <a:spLocks/>
          </p:cNvSpPr>
          <p:nvPr/>
        </p:nvSpPr>
        <p:spPr>
          <a:xfrm>
            <a:off x="159698" y="1278925"/>
            <a:ext cx="3155630" cy="611660"/>
          </a:xfrm>
          <a:prstGeom prst="rect">
            <a:avLst/>
          </a:prstGeom>
        </p:spPr>
        <p:txBody>
          <a:bodyPr/>
          <a:lstStyle>
            <a:lvl1pPr marL="360363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‒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Verdana" panose="020B0604030504040204" pitchFamily="34" charset="0"/>
              <a:buChar char="-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360363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anose="020B0604030504040204" pitchFamily="34" charset="0"/>
              <a:buChar char="-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150" indent="-352425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anose="020B0604030504040204" pitchFamily="34" charset="0"/>
              <a:buChar char="-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10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anose="020B0604030504040204" pitchFamily="34" charset="0"/>
              <a:buChar char="-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0272" indent="-270272" defTabSz="685800" fontAlgn="auto">
              <a:spcAft>
                <a:spcPts val="750"/>
              </a:spcAft>
            </a:pPr>
            <a:r>
              <a:rPr lang="en-GB" sz="1500" dirty="0">
                <a:solidFill>
                  <a:srgbClr val="23408F"/>
                </a:solidFill>
                <a:latin typeface="Arial" panose="020B0604020202020204"/>
              </a:rPr>
              <a:t>Main patterns are matching</a:t>
            </a:r>
          </a:p>
          <a:p>
            <a:pPr marL="270272" indent="-270272" defTabSz="685800" fontAlgn="auto">
              <a:spcAft>
                <a:spcPts val="750"/>
              </a:spcAft>
            </a:pPr>
            <a:endParaRPr lang="en-GB" sz="1500" dirty="0">
              <a:solidFill>
                <a:srgbClr val="23408F"/>
              </a:solidFill>
              <a:latin typeface="Arial" panose="020B0604020202020204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292FE2E-107D-2CFC-04CD-8AD2BFDF4F74}"/>
              </a:ext>
            </a:extLst>
          </p:cNvPr>
          <p:cNvSpPr txBox="1">
            <a:spLocks/>
          </p:cNvSpPr>
          <p:nvPr/>
        </p:nvSpPr>
        <p:spPr>
          <a:xfrm>
            <a:off x="156790" y="1884766"/>
            <a:ext cx="3155630" cy="611660"/>
          </a:xfrm>
          <a:prstGeom prst="rect">
            <a:avLst/>
          </a:prstGeom>
        </p:spPr>
        <p:txBody>
          <a:bodyPr/>
          <a:lstStyle>
            <a:lvl1pPr marL="360363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‒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Verdana" panose="020B0604030504040204" pitchFamily="34" charset="0"/>
              <a:buChar char="-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360363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anose="020B0604030504040204" pitchFamily="34" charset="0"/>
              <a:buChar char="-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150" indent="-352425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anose="020B0604030504040204" pitchFamily="34" charset="0"/>
              <a:buChar char="-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10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anose="020B0604030504040204" pitchFamily="34" charset="0"/>
              <a:buChar char="-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0272" indent="-270272" defTabSz="685800" fontAlgn="auto">
              <a:spcAft>
                <a:spcPts val="750"/>
              </a:spcAft>
            </a:pPr>
            <a:r>
              <a:rPr lang="en-GB" sz="1500" dirty="0">
                <a:solidFill>
                  <a:srgbClr val="23408F"/>
                </a:solidFill>
                <a:latin typeface="Arial" panose="020B0604020202020204"/>
              </a:rPr>
              <a:t>SAR contains high cell-to-cell variability (noise)</a:t>
            </a:r>
          </a:p>
          <a:p>
            <a:pPr marL="270272" indent="-270272" defTabSz="685800" fontAlgn="auto">
              <a:spcAft>
                <a:spcPts val="750"/>
              </a:spcAft>
            </a:pPr>
            <a:endParaRPr lang="en-GB" sz="1500" dirty="0">
              <a:solidFill>
                <a:srgbClr val="23408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B1F88-B9A0-ECEA-7404-27ECEFF445C2}"/>
              </a:ext>
            </a:extLst>
          </p:cNvPr>
          <p:cNvSpPr txBox="1"/>
          <p:nvPr/>
        </p:nvSpPr>
        <p:spPr>
          <a:xfrm>
            <a:off x="0" y="4059796"/>
            <a:ext cx="3630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1000" dirty="0">
                <a:solidFill>
                  <a:schemeClr val="tx2"/>
                </a:solidFill>
              </a:rPr>
              <a:t>Nousu et al. (2024): </a:t>
            </a:r>
            <a:r>
              <a:rPr lang="en-US" sz="1000" b="0" i="0" u="none" strike="noStrike" baseline="0" dirty="0">
                <a:solidFill>
                  <a:schemeClr val="tx2"/>
                </a:solidFill>
              </a:rPr>
              <a:t>Multi-scale soil moisture data and process-based modeling reveal the importance of lateral groundwater flow in a subarctic catchment (in prep.)</a:t>
            </a:r>
            <a:endParaRPr lang="fi-FI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0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BFF1E5A-FF54-B492-E2CF-DF58AF5F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9" y="1749900"/>
            <a:ext cx="2961733" cy="203299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F0E24C9-2A44-01F9-A874-2F836288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limitations</a:t>
            </a:r>
            <a:r>
              <a:rPr lang="fi-FI" dirty="0"/>
              <a:t> –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likely</a:t>
            </a:r>
            <a:r>
              <a:rPr lang="fi-FI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F36849-7997-EF91-A4E2-B7BE496A9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88" y="1018362"/>
            <a:ext cx="8335652" cy="3253354"/>
          </a:xfrm>
        </p:spPr>
        <p:txBody>
          <a:bodyPr/>
          <a:lstStyle/>
          <a:p>
            <a:r>
              <a:rPr lang="fi-FI" dirty="0" err="1">
                <a:solidFill>
                  <a:schemeClr val="tx1"/>
                </a:solidFill>
              </a:rPr>
              <a:t>Paunulanpuro</a:t>
            </a:r>
            <a:r>
              <a:rPr lang="fi-FI" dirty="0"/>
              <a:t> –</a:t>
            </a:r>
            <a:r>
              <a:rPr lang="fi-FI" dirty="0" err="1"/>
              <a:t>catchment</a:t>
            </a:r>
            <a:r>
              <a:rPr lang="fi-FI" dirty="0"/>
              <a:t> (</a:t>
            </a:r>
            <a:r>
              <a:rPr lang="fi-FI" dirty="0" err="1"/>
              <a:t>ca</a:t>
            </a:r>
            <a:r>
              <a:rPr lang="fi-FI" dirty="0"/>
              <a:t>. 150 ha), Orivesi, Southern Finland</a:t>
            </a:r>
          </a:p>
          <a:p>
            <a:r>
              <a:rPr lang="fi-FI" dirty="0" err="1"/>
              <a:t>Simulated</a:t>
            </a:r>
            <a:r>
              <a:rPr lang="fi-FI" dirty="0"/>
              <a:t> </a:t>
            </a:r>
            <a:r>
              <a:rPr lang="fi-FI" dirty="0" err="1"/>
              <a:t>daily</a:t>
            </a:r>
            <a:r>
              <a:rPr lang="fi-FI" dirty="0"/>
              <a:t> </a:t>
            </a:r>
            <a:r>
              <a:rPr lang="fi-FI" dirty="0" err="1"/>
              <a:t>soil</a:t>
            </a:r>
            <a:r>
              <a:rPr lang="fi-FI" dirty="0"/>
              <a:t> </a:t>
            </a:r>
            <a:r>
              <a:rPr lang="fi-FI" dirty="0" err="1"/>
              <a:t>moisture</a:t>
            </a:r>
            <a:r>
              <a:rPr lang="fi-FI" dirty="0"/>
              <a:t> for 2000 – 2015 </a:t>
            </a:r>
            <a:r>
              <a:rPr lang="fi-FI" dirty="0" err="1"/>
              <a:t>period</a:t>
            </a:r>
            <a:endParaRPr lang="fi-FI" dirty="0"/>
          </a:p>
          <a:p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BA43DF-2A9C-BD4B-34A3-4FC3BF30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04" y="2568885"/>
            <a:ext cx="2841481" cy="1695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47701-4FF1-2FFF-2B01-25667E30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667" y="640081"/>
            <a:ext cx="2478989" cy="171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868BE-346B-6D64-88DC-C871BF072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754" y="1607032"/>
            <a:ext cx="3112092" cy="20760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F0E2D0-27D9-A0E5-5FAF-C8DDF257E30F}"/>
              </a:ext>
            </a:extLst>
          </p:cNvPr>
          <p:cNvSpPr txBox="1"/>
          <p:nvPr/>
        </p:nvSpPr>
        <p:spPr>
          <a:xfrm>
            <a:off x="4903205" y="4785322"/>
            <a:ext cx="4122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Launiainen et al. 2022, 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  <a:hlinkClick r:id="rId6"/>
              </a:rPr>
              <a:t>https://doi.org/10.3390/f13111797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16DA913-97C4-F6A7-29E1-8C79039B5FE9}"/>
              </a:ext>
            </a:extLst>
          </p:cNvPr>
          <p:cNvSpPr/>
          <p:nvPr/>
        </p:nvSpPr>
        <p:spPr>
          <a:xfrm flipH="1">
            <a:off x="1169085" y="3725247"/>
            <a:ext cx="810707" cy="278606"/>
          </a:xfrm>
          <a:prstGeom prst="leftArrow">
            <a:avLst/>
          </a:prstGeom>
          <a:solidFill>
            <a:schemeClr val="accent1">
              <a:alpha val="7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BA &amp; </a:t>
            </a:r>
            <a:r>
              <a:rPr lang="fi-FI" sz="105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Vol</a:t>
            </a:r>
            <a:endParaRPr lang="fi-FI" sz="105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17033-8D36-6AA9-844A-55059C096496}"/>
              </a:ext>
            </a:extLst>
          </p:cNvPr>
          <p:cNvSpPr txBox="1"/>
          <p:nvPr/>
        </p:nvSpPr>
        <p:spPr>
          <a:xfrm>
            <a:off x="742950" y="4064794"/>
            <a:ext cx="504234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Stand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density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effects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modulated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by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soil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water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holding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capacity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,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topographic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position and </a:t>
            </a:r>
            <a:r>
              <a:rPr lang="fi-FI" sz="135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species</a:t>
            </a:r>
            <a:r>
              <a:rPr lang="fi-FI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+mn-ea"/>
                <a:cs typeface="+mn-cs"/>
              </a:rPr>
              <a:t> composition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350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02BB5-4351-E17B-E96A-21A799C3EED4}"/>
              </a:ext>
            </a:extLst>
          </p:cNvPr>
          <p:cNvSpPr txBox="1"/>
          <p:nvPr/>
        </p:nvSpPr>
        <p:spPr>
          <a:xfrm rot="5400000">
            <a:off x="5380298" y="2613756"/>
            <a:ext cx="167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Increasing</a:t>
            </a:r>
            <a:endParaRPr lang="fi-FI" sz="1200" dirty="0">
              <a:solidFill>
                <a:srgbClr val="E07400"/>
              </a:solidFill>
              <a:latin typeface="Segoe UI"/>
              <a:ea typeface="+mn-e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water</a:t>
            </a:r>
            <a:r>
              <a:rPr lang="fi-FI" sz="1200" dirty="0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200" dirty="0" err="1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limitations</a:t>
            </a:r>
            <a:r>
              <a:rPr lang="fi-FI" sz="1200" dirty="0">
                <a:solidFill>
                  <a:srgbClr val="E07400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</a:t>
            </a:r>
            <a:endParaRPr lang="fi-FI" sz="1200" dirty="0">
              <a:solidFill>
                <a:srgbClr val="E07400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6D52-E1D6-4D0B-D9A9-80FBE89158D8}"/>
              </a:ext>
            </a:extLst>
          </p:cNvPr>
          <p:cNvSpPr txBox="1"/>
          <p:nvPr/>
        </p:nvSpPr>
        <p:spPr>
          <a:xfrm>
            <a:off x="7242046" y="4264140"/>
            <a:ext cx="10367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350" dirty="0" err="1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From</a:t>
            </a:r>
            <a:r>
              <a:rPr lang="fi-FI" sz="135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 </a:t>
            </a:r>
            <a:r>
              <a:rPr lang="fi-FI" sz="1350" dirty="0" err="1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mNFI</a:t>
            </a:r>
            <a:endParaRPr lang="fi-FI" sz="1350" dirty="0">
              <a:solidFill>
                <a:srgbClr val="000000"/>
              </a:solidFill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1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65AEC1-67E7-92B6-0693-2AC90ECD8540}"/>
              </a:ext>
            </a:extLst>
          </p:cNvPr>
          <p:cNvSpPr txBox="1"/>
          <p:nvPr/>
        </p:nvSpPr>
        <p:spPr>
          <a:xfrm>
            <a:off x="5204158" y="746841"/>
            <a:ext cx="358748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Tracking isotopic signals in trees using mechanistic modeling – unraveling the climatic response of boreal forests imprinted in decadal tree ring archives (Kersti Leppä 2021-2025, post-doc)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 novel intra-molecular isotopic approach to infer past climate and plant responses from tree-ring archives (</a:t>
            </a:r>
            <a:r>
              <a:rPr lang="en-US" sz="11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MoleO</a:t>
            </a:r>
            <a:r>
              <a:rPr lang="en-US" sz="11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2021-2025, Katja Rinne-Garmston)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From forest structure to hydrological function – merging dense Earth Observation data and process-models (LS-HYDRO, 2023-2027)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Precision nutrient management - a tool for mitigation of climate change and environmental loading in boreal forestry (PREFER, 2022-2026)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chemeClr val="accent4"/>
                </a:solidFill>
                <a:effectLst/>
                <a:latin typeface="+mn-lt"/>
              </a:rPr>
              <a:t>DRONESTRESS – Multi-scale assessment of vegetation resilience to drought and pathogens: reconciling drone remote sensing, eddy-covariance, sap flow sensors and satellite data</a:t>
            </a:r>
            <a:r>
              <a:rPr lang="en-US" sz="1100" b="0" i="0" dirty="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(2022-25, Pavel Alekseychik, post-doc)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rgbClr val="0033A0"/>
              </a:solidFill>
              <a:latin typeface="+mn-lt"/>
              <a:ea typeface="+mn-e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rgbClr val="0033A0"/>
              </a:solidFill>
              <a:latin typeface="+mn-lt"/>
              <a:ea typeface="+mn-e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100" dirty="0">
              <a:solidFill>
                <a:srgbClr val="0033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B92C8-36E7-790E-B66F-B074F54B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16" y="197396"/>
            <a:ext cx="8335652" cy="720419"/>
          </a:xfrm>
        </p:spPr>
        <p:txBody>
          <a:bodyPr anchor="ctr">
            <a:normAutofit/>
          </a:bodyPr>
          <a:lstStyle/>
          <a:p>
            <a:r>
              <a:rPr lang="fi-FI" dirty="0" err="1"/>
              <a:t>Ecosystem</a:t>
            </a:r>
            <a:r>
              <a:rPr lang="fi-FI" dirty="0"/>
              <a:t> </a:t>
            </a:r>
            <a:r>
              <a:rPr lang="fi-FI" dirty="0" err="1"/>
              <a:t>ecology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process-based</a:t>
            </a:r>
            <a:r>
              <a:rPr lang="fi-FI" dirty="0"/>
              <a:t> </a:t>
            </a:r>
            <a:r>
              <a:rPr lang="fi-FI" dirty="0" err="1"/>
              <a:t>models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96F4-6231-FC50-4A87-FB15E49F9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716" y="1170057"/>
            <a:ext cx="4451051" cy="353957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i-FI" sz="1500" b="1" dirty="0" err="1">
                <a:solidFill>
                  <a:schemeClr val="accent1"/>
                </a:solidFill>
              </a:rPr>
              <a:t>pyAPES</a:t>
            </a:r>
            <a:r>
              <a:rPr lang="fi-FI" sz="1500" b="1" dirty="0">
                <a:solidFill>
                  <a:schemeClr val="accent1"/>
                </a:solidFill>
              </a:rPr>
              <a:t>: </a:t>
            </a:r>
            <a:r>
              <a:rPr lang="fi-FI" sz="1500" dirty="0" err="1">
                <a:solidFill>
                  <a:schemeClr val="tx1"/>
                </a:solidFill>
              </a:rPr>
              <a:t>vertically</a:t>
            </a:r>
            <a:r>
              <a:rPr lang="fi-FI" sz="1500" dirty="0">
                <a:solidFill>
                  <a:schemeClr val="tx1"/>
                </a:solidFill>
              </a:rPr>
              <a:t> </a:t>
            </a:r>
            <a:r>
              <a:rPr lang="fi-FI" sz="1500" dirty="0" err="1">
                <a:solidFill>
                  <a:schemeClr val="tx1"/>
                </a:solidFill>
              </a:rPr>
              <a:t>resolved</a:t>
            </a:r>
            <a:r>
              <a:rPr lang="fi-FI" sz="1500" dirty="0">
                <a:solidFill>
                  <a:schemeClr val="tx1"/>
                </a:solidFill>
              </a:rPr>
              <a:t> </a:t>
            </a:r>
            <a:r>
              <a:rPr lang="fi-FI" sz="1500" dirty="0" err="1">
                <a:solidFill>
                  <a:schemeClr val="tx1"/>
                </a:solidFill>
              </a:rPr>
              <a:t>view</a:t>
            </a:r>
            <a:r>
              <a:rPr lang="fi-FI" sz="1500" dirty="0">
                <a:solidFill>
                  <a:schemeClr val="tx1"/>
                </a:solidFill>
              </a:rPr>
              <a:t> to </a:t>
            </a:r>
            <a:r>
              <a:rPr lang="fi-FI" sz="1500" dirty="0" err="1">
                <a:solidFill>
                  <a:schemeClr val="tx1"/>
                </a:solidFill>
              </a:rPr>
              <a:t>soil-vegetation-atmosphere</a:t>
            </a:r>
            <a:r>
              <a:rPr lang="fi-FI" sz="1500" dirty="0">
                <a:solidFill>
                  <a:schemeClr val="tx1"/>
                </a:solidFill>
              </a:rPr>
              <a:t> </a:t>
            </a:r>
            <a:r>
              <a:rPr lang="fi-FI" sz="1500" dirty="0" err="1">
                <a:solidFill>
                  <a:schemeClr val="tx1"/>
                </a:solidFill>
              </a:rPr>
              <a:t>interface</a:t>
            </a:r>
            <a:endParaRPr lang="fi-FI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fi-FI" sz="1200" dirty="0">
                <a:sym typeface="Wingdings" panose="05000000000000000000" pitchFamily="2" charset="2"/>
              </a:rPr>
              <a:t> </a:t>
            </a:r>
            <a:r>
              <a:rPr lang="fi-FI" sz="1200" baseline="30000" dirty="0"/>
              <a:t>13</a:t>
            </a:r>
            <a:r>
              <a:rPr lang="fi-FI" sz="1200" dirty="0"/>
              <a:t>C &amp; </a:t>
            </a:r>
            <a:r>
              <a:rPr lang="fi-FI" sz="1200" baseline="30000" dirty="0"/>
              <a:t>18</a:t>
            </a:r>
            <a:r>
              <a:rPr lang="fi-FI" sz="1200" dirty="0"/>
              <a:t>O </a:t>
            </a:r>
            <a:r>
              <a:rPr lang="fi-FI" sz="1200" dirty="0" err="1"/>
              <a:t>isotopes</a:t>
            </a:r>
            <a:r>
              <a:rPr lang="fi-FI" sz="1200" dirty="0"/>
              <a:t>; </a:t>
            </a:r>
            <a:r>
              <a:rPr lang="fi-FI" sz="1200" dirty="0" err="1"/>
              <a:t>stem</a:t>
            </a:r>
            <a:r>
              <a:rPr lang="fi-FI" sz="1200" dirty="0"/>
              <a:t> </a:t>
            </a:r>
            <a:r>
              <a:rPr lang="fi-FI" sz="1200" dirty="0" err="1"/>
              <a:t>water</a:t>
            </a:r>
            <a:r>
              <a:rPr lang="fi-FI" sz="1200" dirty="0"/>
              <a:t> transport, </a:t>
            </a:r>
            <a:r>
              <a:rPr lang="fi-FI" sz="1200" dirty="0" err="1"/>
              <a:t>snow</a:t>
            </a:r>
            <a:r>
              <a:rPr lang="fi-FI" sz="1200" dirty="0"/>
              <a:t> </a:t>
            </a:r>
            <a:r>
              <a:rPr lang="fi-FI" sz="1200" dirty="0" err="1"/>
              <a:t>energy</a:t>
            </a:r>
            <a:r>
              <a:rPr lang="fi-FI" sz="1200" dirty="0"/>
              <a:t> </a:t>
            </a:r>
            <a:r>
              <a:rPr lang="fi-FI" sz="1200" dirty="0" err="1"/>
              <a:t>balance</a:t>
            </a:r>
            <a:endParaRPr lang="fi-FI" sz="1200" dirty="0"/>
          </a:p>
          <a:p>
            <a:pPr>
              <a:lnSpc>
                <a:spcPct val="90000"/>
              </a:lnSpc>
            </a:pPr>
            <a:r>
              <a:rPr lang="fi-FI" sz="1500" b="1" dirty="0" err="1">
                <a:solidFill>
                  <a:schemeClr val="accent1"/>
                </a:solidFill>
              </a:rPr>
              <a:t>SpaFHy</a:t>
            </a:r>
            <a:r>
              <a:rPr lang="fi-FI" sz="1500" b="1" dirty="0">
                <a:solidFill>
                  <a:schemeClr val="accent1"/>
                </a:solidFill>
              </a:rPr>
              <a:t>-C: </a:t>
            </a:r>
            <a:r>
              <a:rPr lang="fi-FI" sz="1500" dirty="0" err="1">
                <a:solidFill>
                  <a:schemeClr val="tx1"/>
                </a:solidFill>
              </a:rPr>
              <a:t>distributed</a:t>
            </a:r>
            <a:r>
              <a:rPr lang="fi-FI" sz="1500" dirty="0">
                <a:solidFill>
                  <a:schemeClr val="tx1"/>
                </a:solidFill>
              </a:rPr>
              <a:t> </a:t>
            </a:r>
            <a:r>
              <a:rPr lang="fi-FI" sz="1500" dirty="0" err="1">
                <a:solidFill>
                  <a:schemeClr val="tx1"/>
                </a:solidFill>
              </a:rPr>
              <a:t>ecohydrology</a:t>
            </a:r>
            <a:endParaRPr lang="fi-FI" sz="15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90000"/>
              </a:lnSpc>
              <a:buFont typeface="Wingdings" panose="05000000000000000000" pitchFamily="2" charset="2"/>
              <a:buChar char="à"/>
            </a:pPr>
            <a:r>
              <a:rPr lang="fi-FI" sz="1200" dirty="0" err="1">
                <a:sym typeface="Wingdings" panose="05000000000000000000" pitchFamily="2" charset="2"/>
              </a:rPr>
              <a:t>high-resolution</a:t>
            </a:r>
            <a:r>
              <a:rPr lang="fi-FI" sz="1200" dirty="0">
                <a:sym typeface="Wingdings" panose="05000000000000000000" pitchFamily="2" charset="2"/>
              </a:rPr>
              <a:t> </a:t>
            </a:r>
            <a:r>
              <a:rPr lang="fi-FI" sz="1200" dirty="0" err="1">
                <a:sym typeface="Wingdings" panose="05000000000000000000" pitchFamily="2" charset="2"/>
              </a:rPr>
              <a:t>carbon</a:t>
            </a:r>
            <a:r>
              <a:rPr lang="fi-FI" sz="1200" dirty="0">
                <a:sym typeface="Wingdings" panose="05000000000000000000" pitchFamily="2" charset="2"/>
              </a:rPr>
              <a:t> </a:t>
            </a:r>
            <a:r>
              <a:rPr lang="fi-FI" sz="1200" dirty="0" err="1">
                <a:sym typeface="Wingdings" panose="05000000000000000000" pitchFamily="2" charset="2"/>
              </a:rPr>
              <a:t>budgets</a:t>
            </a:r>
            <a:r>
              <a:rPr lang="fi-FI" sz="1200" dirty="0">
                <a:sym typeface="Wingdings" panose="05000000000000000000" pitchFamily="2" charset="2"/>
              </a:rPr>
              <a:t>, </a:t>
            </a:r>
            <a:r>
              <a:rPr lang="fi-FI" sz="1200" dirty="0" err="1">
                <a:sym typeface="Wingdings" panose="05000000000000000000" pitchFamily="2" charset="2"/>
              </a:rPr>
              <a:t>merging</a:t>
            </a:r>
            <a:r>
              <a:rPr lang="fi-FI" sz="1200" dirty="0">
                <a:sym typeface="Wingdings" panose="05000000000000000000" pitchFamily="2" charset="2"/>
              </a:rPr>
              <a:t> </a:t>
            </a:r>
            <a:r>
              <a:rPr lang="fi-FI" sz="1200" dirty="0" err="1">
                <a:sym typeface="Wingdings" panose="05000000000000000000" pitchFamily="2" charset="2"/>
              </a:rPr>
              <a:t>with</a:t>
            </a:r>
            <a:r>
              <a:rPr lang="fi-FI" sz="1200" dirty="0">
                <a:sym typeface="Wingdings" panose="05000000000000000000" pitchFamily="2" charset="2"/>
              </a:rPr>
              <a:t> EO-data</a:t>
            </a:r>
          </a:p>
          <a:p>
            <a:pPr marL="171450" indent="-171450">
              <a:lnSpc>
                <a:spcPct val="90000"/>
              </a:lnSpc>
              <a:buFont typeface="Wingdings" panose="05000000000000000000" pitchFamily="2" charset="2"/>
              <a:buChar char="à"/>
            </a:pPr>
            <a:r>
              <a:rPr lang="fi-FI" sz="1200" dirty="0">
                <a:sym typeface="Wingdings" panose="05000000000000000000" pitchFamily="2" charset="2"/>
              </a:rPr>
              <a:t>3D </a:t>
            </a:r>
            <a:r>
              <a:rPr lang="fi-FI" sz="1200" dirty="0" err="1">
                <a:sym typeface="Wingdings" panose="05000000000000000000" pitchFamily="2" charset="2"/>
              </a:rPr>
              <a:t>ray-tracing</a:t>
            </a:r>
            <a:r>
              <a:rPr lang="fi-FI" sz="1200" dirty="0">
                <a:sym typeface="Wingdings" panose="05000000000000000000" pitchFamily="2" charset="2"/>
              </a:rPr>
              <a:t> </a:t>
            </a:r>
            <a:r>
              <a:rPr lang="fi-FI" sz="1200" dirty="0" err="1">
                <a:sym typeface="Wingdings" panose="05000000000000000000" pitchFamily="2" charset="2"/>
              </a:rPr>
              <a:t>radiation</a:t>
            </a:r>
            <a:r>
              <a:rPr lang="fi-FI" sz="1200" dirty="0">
                <a:sym typeface="Wingdings" panose="05000000000000000000" pitchFamily="2" charset="2"/>
              </a:rPr>
              <a:t> </a:t>
            </a:r>
            <a:r>
              <a:rPr lang="fi-FI" sz="1200" dirty="0" err="1">
                <a:sym typeface="Wingdings" panose="05000000000000000000" pitchFamily="2" charset="2"/>
              </a:rPr>
              <a:t>model</a:t>
            </a:r>
            <a:endParaRPr lang="fi-FI" sz="1200" dirty="0"/>
          </a:p>
          <a:p>
            <a:pPr>
              <a:lnSpc>
                <a:spcPct val="90000"/>
              </a:lnSpc>
            </a:pPr>
            <a:r>
              <a:rPr lang="fi-FI" sz="1500" b="1" dirty="0" err="1">
                <a:solidFill>
                  <a:schemeClr val="accent1"/>
                </a:solidFill>
              </a:rPr>
              <a:t>NutSpaFHy</a:t>
            </a:r>
            <a:r>
              <a:rPr lang="fi-FI" sz="1500" b="1" dirty="0">
                <a:solidFill>
                  <a:schemeClr val="accent1"/>
                </a:solidFill>
              </a:rPr>
              <a:t>:</a:t>
            </a:r>
            <a:r>
              <a:rPr lang="fi-FI" sz="1500" dirty="0"/>
              <a:t> </a:t>
            </a:r>
            <a:r>
              <a:rPr lang="fi-FI" sz="1500" dirty="0" err="1"/>
              <a:t>distributed</a:t>
            </a:r>
            <a:r>
              <a:rPr lang="fi-FI" sz="1500" dirty="0"/>
              <a:t> </a:t>
            </a:r>
            <a:r>
              <a:rPr lang="fi-FI" sz="1500" dirty="0" err="1"/>
              <a:t>nutrient</a:t>
            </a:r>
            <a:r>
              <a:rPr lang="fi-FI" sz="1500" dirty="0"/>
              <a:t> </a:t>
            </a:r>
            <a:r>
              <a:rPr lang="fi-FI" sz="1500" dirty="0" err="1"/>
              <a:t>balance</a:t>
            </a:r>
            <a:r>
              <a:rPr lang="fi-FI" sz="1500" dirty="0"/>
              <a:t> &amp; </a:t>
            </a:r>
            <a:r>
              <a:rPr lang="fi-FI" sz="1500" dirty="0" err="1"/>
              <a:t>leaching</a:t>
            </a:r>
            <a:endParaRPr lang="fi-FI" sz="1500" dirty="0"/>
          </a:p>
          <a:p>
            <a:pPr>
              <a:lnSpc>
                <a:spcPct val="90000"/>
              </a:lnSpc>
            </a:pPr>
            <a:r>
              <a:rPr lang="fi-FI" sz="1200" dirty="0">
                <a:sym typeface="Wingdings" panose="05000000000000000000" pitchFamily="2" charset="2"/>
              </a:rPr>
              <a:t>  </a:t>
            </a:r>
            <a:r>
              <a:rPr lang="fi-FI" sz="1200" dirty="0" err="1">
                <a:sym typeface="Wingdings" panose="05000000000000000000" pitchFamily="2" charset="2"/>
              </a:rPr>
              <a:t>Stand</a:t>
            </a:r>
            <a:r>
              <a:rPr lang="fi-FI" sz="1200" dirty="0">
                <a:sym typeface="Wingdings" panose="05000000000000000000" pitchFamily="2" charset="2"/>
              </a:rPr>
              <a:t> </a:t>
            </a:r>
            <a:r>
              <a:rPr lang="fi-FI" sz="1200" dirty="0" err="1">
                <a:sym typeface="Wingdings" panose="05000000000000000000" pitchFamily="2" charset="2"/>
              </a:rPr>
              <a:t>growth</a:t>
            </a:r>
            <a:r>
              <a:rPr lang="fi-FI" sz="1200" dirty="0">
                <a:sym typeface="Wingdings" panose="05000000000000000000" pitchFamily="2" charset="2"/>
              </a:rPr>
              <a:t>, </a:t>
            </a:r>
            <a:r>
              <a:rPr lang="fi-FI" sz="1200" dirty="0" err="1">
                <a:sym typeface="Wingdings" panose="05000000000000000000" pitchFamily="2" charset="2"/>
              </a:rPr>
              <a:t>fertilization</a:t>
            </a:r>
            <a:r>
              <a:rPr lang="fi-FI" sz="1200" dirty="0">
                <a:sym typeface="Wingdings" panose="05000000000000000000" pitchFamily="2" charset="2"/>
              </a:rPr>
              <a:t> </a:t>
            </a:r>
            <a:r>
              <a:rPr lang="fi-FI" sz="1200" dirty="0" err="1">
                <a:sym typeface="Wingdings" panose="05000000000000000000" pitchFamily="2" charset="2"/>
              </a:rPr>
              <a:t>effects</a:t>
            </a:r>
            <a:endParaRPr lang="fi-FI" sz="12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r>
              <a:rPr lang="fi-FI" sz="1500" b="1" dirty="0" err="1">
                <a:solidFill>
                  <a:schemeClr val="accent1"/>
                </a:solidFill>
              </a:rPr>
              <a:t>Peatland</a:t>
            </a:r>
            <a:r>
              <a:rPr lang="fi-FI" sz="1500" b="1" dirty="0">
                <a:solidFill>
                  <a:schemeClr val="accent1"/>
                </a:solidFill>
              </a:rPr>
              <a:t> Simulator Susi: </a:t>
            </a:r>
            <a:r>
              <a:rPr lang="fi-FI" sz="1500" dirty="0" err="1">
                <a:solidFill>
                  <a:schemeClr val="tx1"/>
                </a:solidFill>
              </a:rPr>
              <a:t>holistic</a:t>
            </a:r>
            <a:r>
              <a:rPr lang="fi-FI" sz="1500" dirty="0">
                <a:solidFill>
                  <a:schemeClr val="tx1"/>
                </a:solidFill>
              </a:rPr>
              <a:t> </a:t>
            </a:r>
            <a:r>
              <a:rPr lang="fi-FI" sz="1500" dirty="0" err="1">
                <a:solidFill>
                  <a:schemeClr val="tx1"/>
                </a:solidFill>
              </a:rPr>
              <a:t>peatland</a:t>
            </a:r>
            <a:r>
              <a:rPr lang="fi-FI" sz="1500" dirty="0">
                <a:solidFill>
                  <a:schemeClr val="tx1"/>
                </a:solidFill>
              </a:rPr>
              <a:t> </a:t>
            </a:r>
            <a:r>
              <a:rPr lang="fi-FI" sz="1500" dirty="0" err="1">
                <a:solidFill>
                  <a:schemeClr val="tx1"/>
                </a:solidFill>
              </a:rPr>
              <a:t>forest</a:t>
            </a:r>
            <a:r>
              <a:rPr lang="fi-FI" sz="1500" dirty="0">
                <a:solidFill>
                  <a:schemeClr val="tx1"/>
                </a:solidFill>
              </a:rPr>
              <a:t> management</a:t>
            </a:r>
          </a:p>
          <a:p>
            <a:pPr marL="214313" indent="-214313">
              <a:lnSpc>
                <a:spcPct val="90000"/>
              </a:lnSpc>
              <a:buFont typeface="Wingdings" panose="05000000000000000000" pitchFamily="2" charset="2"/>
              <a:buChar char="à"/>
            </a:pPr>
            <a:r>
              <a:rPr lang="fi-FI" sz="1200" dirty="0" err="1">
                <a:sym typeface="Wingdings" panose="05000000000000000000" pitchFamily="2" charset="2"/>
              </a:rPr>
              <a:t>Collaborating</a:t>
            </a:r>
            <a:r>
              <a:rPr lang="fi-FI" sz="1200" dirty="0">
                <a:sym typeface="Wingdings" panose="05000000000000000000" pitchFamily="2" charset="2"/>
              </a:rPr>
              <a:t> </a:t>
            </a:r>
            <a:r>
              <a:rPr lang="fi-FI" sz="1200" dirty="0" err="1">
                <a:sym typeface="Wingdings" panose="05000000000000000000" pitchFamily="2" charset="2"/>
              </a:rPr>
              <a:t>with</a:t>
            </a:r>
            <a:r>
              <a:rPr lang="fi-FI" sz="1200" dirty="0">
                <a:sym typeface="Wingdings" panose="05000000000000000000" pitchFamily="2" charset="2"/>
              </a:rPr>
              <a:t> Annamari Laurén (UH, </a:t>
            </a:r>
            <a:r>
              <a:rPr lang="fi-FI" sz="1200" dirty="0" err="1">
                <a:sym typeface="Wingdings" panose="05000000000000000000" pitchFamily="2" charset="2"/>
              </a:rPr>
              <a:t>peatland</a:t>
            </a:r>
            <a:r>
              <a:rPr lang="fi-FI" sz="1200" dirty="0">
                <a:sym typeface="Wingdings" panose="05000000000000000000" pitchFamily="2" charset="2"/>
              </a:rPr>
              <a:t> </a:t>
            </a:r>
            <a:r>
              <a:rPr lang="fi-FI" sz="1200" dirty="0" err="1">
                <a:sym typeface="Wingdings" panose="05000000000000000000" pitchFamily="2" charset="2"/>
              </a:rPr>
              <a:t>forestry</a:t>
            </a:r>
            <a:r>
              <a:rPr lang="fi-FI" sz="1200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fi-FI" sz="1500" b="1" dirty="0">
                <a:solidFill>
                  <a:schemeClr val="accent1"/>
                </a:solidFill>
                <a:sym typeface="Wingdings" panose="05000000000000000000" pitchFamily="2" charset="2"/>
              </a:rPr>
              <a:t>Modular, open Python </a:t>
            </a:r>
            <a:r>
              <a:rPr lang="fi-FI" sz="15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code</a:t>
            </a:r>
            <a:endParaRPr lang="fi-FI" sz="1500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endParaRPr lang="fi-FI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14EF6-BFE0-DA98-0450-42208B7A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553" y="4348151"/>
            <a:ext cx="826509" cy="7229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5A3E82-6BFE-FB96-996C-A28467A8979E}"/>
              </a:ext>
            </a:extLst>
          </p:cNvPr>
          <p:cNvSpPr txBox="1">
            <a:spLocks/>
          </p:cNvSpPr>
          <p:nvPr/>
        </p:nvSpPr>
        <p:spPr>
          <a:xfrm>
            <a:off x="4865710" y="1213706"/>
            <a:ext cx="4451051" cy="3301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endParaRPr lang="fi-FI" sz="135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AF768-0533-1FA1-DD49-8517A1C53835}"/>
              </a:ext>
            </a:extLst>
          </p:cNvPr>
          <p:cNvSpPr txBox="1"/>
          <p:nvPr/>
        </p:nvSpPr>
        <p:spPr>
          <a:xfrm>
            <a:off x="4814512" y="4623246"/>
            <a:ext cx="2823337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See</a:t>
            </a:r>
            <a:r>
              <a:rPr lang="fi-FI" sz="1200" dirty="0">
                <a:solidFill>
                  <a:srgbClr val="000000"/>
                </a:solidFill>
                <a:latin typeface="Segoe UI"/>
                <a:ea typeface="+mn-ea"/>
                <a:cs typeface="+mn-cs"/>
              </a:rPr>
              <a:t>: </a:t>
            </a:r>
            <a:r>
              <a:rPr lang="fi-FI" sz="1200" dirty="0">
                <a:solidFill>
                  <a:srgbClr val="E07400"/>
                </a:solidFill>
                <a:latin typeface="Segoe U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https://github.com/LukeEcomod</a:t>
            </a:r>
            <a:r>
              <a:rPr lang="fi-FI" sz="1200" dirty="0">
                <a:solidFill>
                  <a:srgbClr val="E07400"/>
                </a:solidFill>
                <a:latin typeface="Segoe UI"/>
                <a:ea typeface="+mn-ea"/>
                <a:cs typeface="+mn-cs"/>
              </a:rPr>
              <a:t>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fi-FI" sz="1350" dirty="0">
              <a:solidFill>
                <a:srgbClr val="000000"/>
              </a:solidFill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744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2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044BB1-1C6F-4212-8ED3-98CF01812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5210350-72D7-4E1F-88CE-C802F25CF5BD}" type="slidenum">
              <a:rPr lang="en-US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38B43F4-5B71-4492-9A39-2B256FA9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5" y="87941"/>
            <a:ext cx="5280659" cy="779463"/>
          </a:xfrm>
        </p:spPr>
        <p:txBody>
          <a:bodyPr/>
          <a:lstStyle/>
          <a:p>
            <a:br>
              <a:rPr lang="fi-FI" sz="2400" dirty="0"/>
            </a:br>
            <a:r>
              <a:rPr lang="fi-FI" sz="2400" dirty="0" err="1"/>
              <a:t>Why</a:t>
            </a:r>
            <a:r>
              <a:rPr lang="fi-FI" sz="2400" dirty="0"/>
              <a:t> C </a:t>
            </a:r>
            <a:r>
              <a:rPr lang="fi-FI" sz="2400" dirty="0" err="1"/>
              <a:t>sink</a:t>
            </a:r>
            <a:r>
              <a:rPr lang="fi-FI" sz="2400" dirty="0"/>
              <a:t> </a:t>
            </a:r>
            <a:r>
              <a:rPr lang="fi-FI" sz="2400" dirty="0" err="1"/>
              <a:t>increases</a:t>
            </a:r>
            <a:r>
              <a:rPr lang="fi-FI" sz="2400" dirty="0"/>
              <a:t> at </a:t>
            </a:r>
            <a:r>
              <a:rPr lang="fi-FI" sz="2400" dirty="0" err="1"/>
              <a:t>Hyytiälä</a:t>
            </a:r>
            <a:r>
              <a:rPr lang="fi-FI" sz="2400" dirty="0"/>
              <a:t>?</a:t>
            </a:r>
            <a:br>
              <a:rPr lang="fi-FI" sz="2400" dirty="0"/>
            </a:br>
            <a:br>
              <a:rPr lang="fi-FI" sz="2400" dirty="0"/>
            </a:br>
            <a:endParaRPr lang="fi-FI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50503-1E5C-438D-933C-0C6E236FC782}"/>
              </a:ext>
            </a:extLst>
          </p:cNvPr>
          <p:cNvSpPr txBox="1"/>
          <p:nvPr/>
        </p:nvSpPr>
        <p:spPr>
          <a:xfrm>
            <a:off x="192819" y="1331807"/>
            <a:ext cx="44437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b="1" dirty="0"/>
              <a:t>NEP  = - NEE </a:t>
            </a:r>
            <a:r>
              <a:rPr lang="fi-FI" sz="1400" b="1" dirty="0" err="1"/>
              <a:t>increasing</a:t>
            </a:r>
            <a:r>
              <a:rPr lang="fi-FI" sz="1400" b="1" dirty="0"/>
              <a:t> (+1.4 – 1.8% a-1)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Due</a:t>
            </a:r>
            <a:r>
              <a:rPr lang="fi-FI" sz="1400" dirty="0"/>
              <a:t> to </a:t>
            </a:r>
            <a:r>
              <a:rPr lang="fi-FI" sz="1400" dirty="0" err="1"/>
              <a:t>increasing</a:t>
            </a:r>
            <a:r>
              <a:rPr lang="fi-FI" sz="1400" dirty="0"/>
              <a:t> GPP (+0.4 – 0.8 % a-1)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/>
              <a:t>GPP </a:t>
            </a:r>
            <a:r>
              <a:rPr lang="fi-FI" sz="1400" dirty="0" err="1"/>
              <a:t>trend</a:t>
            </a:r>
            <a:r>
              <a:rPr lang="fi-FI" sz="1400" dirty="0"/>
              <a:t> </a:t>
            </a:r>
            <a:r>
              <a:rPr lang="fi-FI" sz="1400" dirty="0" err="1"/>
              <a:t>resembles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of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/>
              <a:t>No </a:t>
            </a:r>
            <a:r>
              <a:rPr lang="fi-FI" sz="1400" dirty="0" err="1"/>
              <a:t>statistically</a:t>
            </a:r>
            <a:r>
              <a:rPr lang="fi-FI" sz="1400" dirty="0"/>
              <a:t> </a:t>
            </a:r>
            <a:r>
              <a:rPr lang="fi-FI" sz="1400" dirty="0" err="1"/>
              <a:t>significant</a:t>
            </a:r>
            <a:r>
              <a:rPr lang="fi-FI" sz="1400" dirty="0"/>
              <a:t> </a:t>
            </a:r>
            <a:r>
              <a:rPr lang="fi-FI" sz="1400" dirty="0" err="1"/>
              <a:t>change</a:t>
            </a:r>
            <a:r>
              <a:rPr lang="fi-FI" sz="1400" dirty="0"/>
              <a:t> in </a:t>
            </a:r>
            <a:r>
              <a:rPr lang="fi-FI" sz="1400" dirty="0" err="1"/>
              <a:t>Re</a:t>
            </a:r>
            <a:endParaRPr lang="fi-FI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/>
              <a:t>No </a:t>
            </a:r>
            <a:r>
              <a:rPr lang="fi-FI" sz="1400" dirty="0" err="1"/>
              <a:t>change</a:t>
            </a:r>
            <a:r>
              <a:rPr lang="fi-FI" sz="1400" dirty="0"/>
              <a:t> in 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Statistically</a:t>
            </a:r>
            <a:r>
              <a:rPr lang="fi-FI" sz="1400" dirty="0"/>
              <a:t> </a:t>
            </a:r>
            <a:r>
              <a:rPr lang="fi-FI" sz="1400" dirty="0" err="1"/>
              <a:t>insignificant</a:t>
            </a:r>
            <a:r>
              <a:rPr lang="fi-FI" sz="1400" dirty="0"/>
              <a:t> </a:t>
            </a:r>
            <a:r>
              <a:rPr lang="fi-FI" sz="1400" dirty="0" err="1"/>
              <a:t>increase</a:t>
            </a:r>
            <a:r>
              <a:rPr lang="fi-FI" sz="1400" dirty="0"/>
              <a:t> in WUE &amp; 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2683407-956F-40CC-A1BA-6B4C9298C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7197"/>
              </p:ext>
            </p:extLst>
          </p:nvPr>
        </p:nvGraphicFramePr>
        <p:xfrm>
          <a:off x="215678" y="3456591"/>
          <a:ext cx="1756731" cy="1276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 Image" r:id="rId2" imgW="3120894" imgH="2090932" progId="">
                  <p:embed/>
                </p:oleObj>
              </mc:Choice>
              <mc:Fallback>
                <p:oleObj name="PHOTO-PAINT Image" r:id="rId2" imgW="3120894" imgH="2090932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2683407-956F-40CC-A1BA-6B4C9298C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78" y="3456591"/>
                        <a:ext cx="1756731" cy="1276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B2F1DAB-8C61-461A-E8F2-87417DA9C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819" y="11530"/>
            <a:ext cx="42181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9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5210350-72D7-4E1F-88CE-C802F25CF5B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factors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explain</a:t>
            </a:r>
            <a:r>
              <a:rPr lang="fi-FI" dirty="0"/>
              <a:t> </a:t>
            </a:r>
            <a:r>
              <a:rPr lang="fi-FI" dirty="0" err="1"/>
              <a:t>increasing</a:t>
            </a:r>
            <a:r>
              <a:rPr lang="fi-FI" dirty="0"/>
              <a:t> GPP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1986" y="830269"/>
            <a:ext cx="5107086" cy="3313510"/>
          </a:xfrm>
        </p:spPr>
        <p:txBody>
          <a:bodyPr/>
          <a:lstStyle/>
          <a:p>
            <a:pPr marL="0" indent="0">
              <a:buNone/>
            </a:pPr>
            <a:r>
              <a:rPr lang="fi-FI" sz="1400" b="1" dirty="0"/>
              <a:t>GPP = f(</a:t>
            </a:r>
            <a:r>
              <a:rPr lang="fi-FI" sz="1400" b="1" dirty="0" err="1"/>
              <a:t>light</a:t>
            </a:r>
            <a:r>
              <a:rPr lang="fi-FI" sz="1400" b="1" dirty="0"/>
              <a:t>, CO2, T, </a:t>
            </a:r>
            <a:r>
              <a:rPr lang="fi-FI" sz="1400" b="1" dirty="0" err="1"/>
              <a:t>water</a:t>
            </a:r>
            <a:r>
              <a:rPr lang="fi-FI" sz="1400" b="1" dirty="0"/>
              <a:t> </a:t>
            </a:r>
            <a:r>
              <a:rPr lang="fi-FI" sz="1400" b="1" dirty="0" err="1"/>
              <a:t>availability</a:t>
            </a:r>
            <a:r>
              <a:rPr lang="fi-FI" sz="1400" b="1" dirty="0"/>
              <a:t>, </a:t>
            </a:r>
            <a:r>
              <a:rPr lang="fi-FI" sz="1400" b="1" dirty="0" err="1"/>
              <a:t>amount</a:t>
            </a:r>
            <a:r>
              <a:rPr lang="fi-FI" sz="1400" b="1" dirty="0"/>
              <a:t> of </a:t>
            </a:r>
            <a:r>
              <a:rPr lang="fi-FI" sz="1400" b="1" dirty="0" err="1"/>
              <a:t>biomass</a:t>
            </a:r>
            <a:r>
              <a:rPr lang="fi-FI" sz="1400" b="1" dirty="0"/>
              <a:t>, …)</a:t>
            </a:r>
          </a:p>
          <a:p>
            <a:pPr marL="0" indent="0">
              <a:buNone/>
            </a:pPr>
            <a:endParaRPr lang="fi-FI" sz="1400" b="1" dirty="0"/>
          </a:p>
          <a:p>
            <a:pPr marL="0" indent="0">
              <a:buNone/>
            </a:pPr>
            <a:r>
              <a:rPr lang="fi-FI" sz="1400" b="1" dirty="0" err="1"/>
              <a:t>Atmospheric</a:t>
            </a:r>
            <a:r>
              <a:rPr lang="fi-FI" sz="1400" b="1" dirty="0"/>
              <a:t> CO2 </a:t>
            </a:r>
            <a:r>
              <a:rPr lang="fi-FI" sz="1400" b="1" dirty="0" err="1"/>
              <a:t>increase</a:t>
            </a:r>
            <a:r>
              <a:rPr lang="fi-FI" sz="1400" b="1" dirty="0"/>
              <a:t> (+0.8 %a-1)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/>
              <a:t>More food </a:t>
            </a:r>
            <a:r>
              <a:rPr lang="fi-FI" sz="1400" dirty="0" err="1"/>
              <a:t>available</a:t>
            </a:r>
            <a:endParaRPr lang="fi-FI" sz="1400" dirty="0"/>
          </a:p>
          <a:p>
            <a:pPr marL="0" indent="0">
              <a:buNone/>
            </a:pPr>
            <a:r>
              <a:rPr lang="fi-FI" sz="1400" b="1" dirty="0" err="1"/>
              <a:t>Longer</a:t>
            </a:r>
            <a:r>
              <a:rPr lang="fi-FI" sz="1400" b="1" dirty="0"/>
              <a:t> </a:t>
            </a:r>
            <a:r>
              <a:rPr lang="fi-FI" sz="1400" b="1" dirty="0" err="1"/>
              <a:t>growing</a:t>
            </a:r>
            <a:r>
              <a:rPr lang="fi-FI" sz="1400" b="1" dirty="0"/>
              <a:t> </a:t>
            </a:r>
            <a:r>
              <a:rPr lang="fi-FI" sz="1400" b="1" dirty="0" err="1"/>
              <a:t>seasons</a:t>
            </a:r>
            <a:r>
              <a:rPr lang="fi-FI" sz="1400" b="1" dirty="0"/>
              <a:t> (</a:t>
            </a:r>
            <a:r>
              <a:rPr lang="fi-FI" sz="1400" b="1" dirty="0" err="1"/>
              <a:t>yes</a:t>
            </a:r>
            <a:r>
              <a:rPr lang="fi-FI" sz="1400" b="1" dirty="0"/>
              <a:t>, </a:t>
            </a:r>
            <a:r>
              <a:rPr lang="fi-FI" sz="1400" b="1" dirty="0" err="1"/>
              <a:t>spring</a:t>
            </a:r>
            <a:r>
              <a:rPr lang="fi-FI" sz="1400" b="1" dirty="0"/>
              <a:t> </a:t>
            </a:r>
            <a:r>
              <a:rPr lang="fi-FI" sz="1400" b="1" dirty="0" err="1"/>
              <a:t>advance</a:t>
            </a:r>
            <a:r>
              <a:rPr lang="fi-FI" sz="1400" b="1" dirty="0"/>
              <a:t>, p&gt;0.05)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/>
              <a:t>More </a:t>
            </a:r>
            <a:r>
              <a:rPr lang="fi-FI" sz="1400" dirty="0" err="1"/>
              <a:t>time</a:t>
            </a:r>
            <a:r>
              <a:rPr lang="fi-FI" sz="1400" dirty="0"/>
              <a:t> for breakfast and </a:t>
            </a:r>
            <a:r>
              <a:rPr lang="fi-FI" sz="1400" dirty="0" err="1"/>
              <a:t>supper</a:t>
            </a:r>
            <a:endParaRPr lang="fi-FI" sz="1400" dirty="0"/>
          </a:p>
          <a:p>
            <a:pPr marL="0" indent="0">
              <a:buNone/>
            </a:pPr>
            <a:r>
              <a:rPr lang="fi-FI" sz="1400" b="1" dirty="0" err="1"/>
              <a:t>Increasing</a:t>
            </a:r>
            <a:r>
              <a:rPr lang="fi-FI" sz="1400" b="1" dirty="0"/>
              <a:t> </a:t>
            </a:r>
            <a:r>
              <a:rPr lang="fi-FI" sz="1400" b="1" dirty="0" err="1"/>
              <a:t>diffuse</a:t>
            </a:r>
            <a:r>
              <a:rPr lang="fi-FI" sz="1400" b="1" dirty="0"/>
              <a:t> </a:t>
            </a:r>
            <a:r>
              <a:rPr lang="fi-FI" sz="1400" b="1" dirty="0" err="1"/>
              <a:t>radiation</a:t>
            </a:r>
            <a:r>
              <a:rPr lang="fi-FI" sz="1400" b="1" dirty="0"/>
              <a:t> (</a:t>
            </a:r>
            <a:r>
              <a:rPr lang="fi-FI" sz="1400" b="1" dirty="0" err="1"/>
              <a:t>yes</a:t>
            </a:r>
            <a:r>
              <a:rPr lang="fi-FI" sz="1400" b="1" dirty="0"/>
              <a:t>, p&gt;0.1)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Leaves</a:t>
            </a:r>
            <a:r>
              <a:rPr lang="fi-FI" sz="1400" dirty="0"/>
              <a:t> </a:t>
            </a:r>
            <a:r>
              <a:rPr lang="fi-FI" sz="1400" dirty="0" err="1"/>
              <a:t>deeper</a:t>
            </a:r>
            <a:r>
              <a:rPr lang="fi-FI" sz="1400" dirty="0"/>
              <a:t> </a:t>
            </a:r>
            <a:r>
              <a:rPr lang="fi-FI" sz="1400" dirty="0" err="1"/>
              <a:t>can</a:t>
            </a:r>
            <a:r>
              <a:rPr lang="fi-FI" sz="1400" dirty="0"/>
              <a:t> </a:t>
            </a:r>
            <a:r>
              <a:rPr lang="fi-FI" sz="1400" dirty="0" err="1"/>
              <a:t>eat</a:t>
            </a:r>
            <a:r>
              <a:rPr lang="fi-FI" sz="1400" dirty="0"/>
              <a:t> </a:t>
            </a:r>
            <a:r>
              <a:rPr lang="fi-FI" sz="1400" dirty="0" err="1"/>
              <a:t>more</a:t>
            </a:r>
            <a:endParaRPr lang="fi-FI" sz="1400" dirty="0"/>
          </a:p>
          <a:p>
            <a:pPr marL="0" indent="0">
              <a:buNone/>
            </a:pPr>
            <a:r>
              <a:rPr lang="fi-FI" sz="1400" b="1" dirty="0" err="1"/>
              <a:t>Increasing</a:t>
            </a:r>
            <a:r>
              <a:rPr lang="fi-FI" sz="1400" b="1" dirty="0"/>
              <a:t> </a:t>
            </a:r>
            <a:r>
              <a:rPr lang="fi-FI" sz="1400" b="1" dirty="0" err="1"/>
              <a:t>leaf</a:t>
            </a:r>
            <a:r>
              <a:rPr lang="fi-FI" sz="1400" b="1" dirty="0"/>
              <a:t> </a:t>
            </a:r>
            <a:r>
              <a:rPr lang="fi-FI" sz="1400" b="1" dirty="0" err="1"/>
              <a:t>nitrogen</a:t>
            </a:r>
            <a:r>
              <a:rPr lang="fi-FI" sz="1400" b="1" dirty="0"/>
              <a:t> </a:t>
            </a:r>
            <a:r>
              <a:rPr lang="fi-FI" sz="1400" b="1" dirty="0" err="1"/>
              <a:t>content</a:t>
            </a:r>
            <a:r>
              <a:rPr lang="fi-FI" sz="1400" b="1" dirty="0"/>
              <a:t> (</a:t>
            </a:r>
            <a:r>
              <a:rPr lang="fi-FI" sz="1400" b="1" dirty="0" err="1"/>
              <a:t>yes</a:t>
            </a:r>
            <a:r>
              <a:rPr lang="fi-FI" sz="14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>
                <a:sym typeface="Wingdings" panose="05000000000000000000" pitchFamily="2" charset="2"/>
              </a:rPr>
              <a:t>hungrier</a:t>
            </a:r>
            <a:r>
              <a:rPr lang="fi-FI" sz="1400" dirty="0">
                <a:sym typeface="Wingdings" panose="05000000000000000000" pitchFamily="2" charset="2"/>
              </a:rPr>
              <a:t> </a:t>
            </a:r>
            <a:r>
              <a:rPr lang="fi-FI" sz="1400" dirty="0" err="1">
                <a:sym typeface="Wingdings" panose="05000000000000000000" pitchFamily="2" charset="2"/>
              </a:rPr>
              <a:t>leaves</a:t>
            </a:r>
            <a:endParaRPr lang="fi-FI" sz="1400" dirty="0"/>
          </a:p>
          <a:p>
            <a:pPr marL="0" indent="0">
              <a:buNone/>
            </a:pPr>
            <a:r>
              <a:rPr lang="fi-FI" sz="1400" b="1" dirty="0" err="1"/>
              <a:t>Increasing</a:t>
            </a:r>
            <a:r>
              <a:rPr lang="fi-FI" sz="1400" b="1" dirty="0"/>
              <a:t> </a:t>
            </a:r>
            <a:r>
              <a:rPr lang="fi-FI" sz="1400" b="1" dirty="0" err="1"/>
              <a:t>biomass</a:t>
            </a:r>
            <a:r>
              <a:rPr lang="fi-FI" sz="1400" b="1" dirty="0"/>
              <a:t> and LAI (+1.1 – 1.9 %a-1)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/>
              <a:t>More </a:t>
            </a:r>
            <a:r>
              <a:rPr lang="fi-FI" sz="1400" dirty="0" err="1"/>
              <a:t>leaves</a:t>
            </a:r>
            <a:r>
              <a:rPr lang="fi-FI" sz="1400" dirty="0"/>
              <a:t> at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dinner</a:t>
            </a:r>
            <a:r>
              <a:rPr lang="fi-FI" sz="1400" dirty="0"/>
              <a:t> </a:t>
            </a:r>
            <a:r>
              <a:rPr lang="fi-FI" sz="1400" dirty="0" err="1"/>
              <a:t>table</a:t>
            </a:r>
            <a:endParaRPr lang="fi-FI" sz="1400" dirty="0"/>
          </a:p>
          <a:p>
            <a:pPr marL="0" indent="0">
              <a:buNone/>
            </a:pPr>
            <a:r>
              <a:rPr lang="fi-FI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Changing</a:t>
            </a:r>
            <a:r>
              <a:rPr lang="fi-FI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i-FI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footprint</a:t>
            </a:r>
            <a:r>
              <a:rPr lang="fi-FI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fi-FI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inevitably</a:t>
            </a:r>
            <a:r>
              <a:rPr lang="fi-FI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The</a:t>
            </a:r>
            <a:r>
              <a:rPr lang="fi-FI" sz="1400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part</a:t>
            </a:r>
            <a:r>
              <a:rPr lang="fi-FI" sz="1400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of </a:t>
            </a:r>
            <a:r>
              <a:rPr lang="fi-FI" sz="1400" dirty="0" err="1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forest</a:t>
            </a:r>
            <a:r>
              <a:rPr lang="fi-FI" sz="1400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seen</a:t>
            </a:r>
            <a:r>
              <a:rPr lang="fi-FI" sz="1400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by</a:t>
            </a:r>
            <a:r>
              <a:rPr lang="fi-FI" sz="1400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EC </a:t>
            </a:r>
            <a:r>
              <a:rPr lang="fi-FI" sz="1400" dirty="0" err="1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gets</a:t>
            </a:r>
            <a:r>
              <a:rPr lang="fi-FI" sz="1400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smaller</a:t>
            </a:r>
            <a:r>
              <a:rPr lang="fi-FI" sz="1400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as </a:t>
            </a:r>
            <a:r>
              <a:rPr lang="fi-FI" sz="1400" dirty="0" err="1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trees</a:t>
            </a:r>
            <a:r>
              <a:rPr lang="fi-FI" sz="1400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get</a:t>
            </a:r>
            <a:r>
              <a:rPr lang="fi-FI" sz="1400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taller</a:t>
            </a:r>
            <a:endParaRPr lang="fi-FI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fi-FI" sz="1400" dirty="0"/>
          </a:p>
          <a:p>
            <a:endParaRPr lang="fi-FI" sz="1400" dirty="0"/>
          </a:p>
          <a:p>
            <a:pPr lvl="1"/>
            <a:endParaRPr lang="fi-FI" sz="1400" dirty="0"/>
          </a:p>
          <a:p>
            <a:endParaRPr lang="fi-FI" sz="1400" dirty="0"/>
          </a:p>
          <a:p>
            <a:endParaRPr lang="fi-FI" sz="14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235" y="1102521"/>
            <a:ext cx="3029146" cy="32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179" y="3791739"/>
            <a:ext cx="3525093" cy="94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88666" y="2759428"/>
            <a:ext cx="3732832" cy="23075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5984083" y="2759428"/>
            <a:ext cx="2960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Baldocchi</a:t>
            </a:r>
            <a:r>
              <a:rPr lang="fi-FI" sz="1400" dirty="0"/>
              <a:t> et al. 2018. Agr. For. </a:t>
            </a:r>
            <a:r>
              <a:rPr lang="fi-FI" sz="1400" dirty="0" err="1"/>
              <a:t>Met</a:t>
            </a:r>
            <a:endParaRPr lang="fi-FI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14540-CB10-4A83-B95B-9DD84B42D2B8}"/>
              </a:ext>
            </a:extLst>
          </p:cNvPr>
          <p:cNvSpPr txBox="1"/>
          <p:nvPr/>
        </p:nvSpPr>
        <p:spPr>
          <a:xfrm>
            <a:off x="5579072" y="3421639"/>
            <a:ext cx="33948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olidFill>
                  <a:schemeClr val="accent2"/>
                </a:solidFill>
              </a:rPr>
              <a:t>All</a:t>
            </a:r>
            <a:r>
              <a:rPr lang="fi-FI" sz="1600" dirty="0">
                <a:solidFill>
                  <a:schemeClr val="accent2"/>
                </a:solidFill>
              </a:rPr>
              <a:t> </a:t>
            </a:r>
            <a:r>
              <a:rPr lang="fi-FI" sz="1600" dirty="0" err="1">
                <a:solidFill>
                  <a:schemeClr val="accent2"/>
                </a:solidFill>
              </a:rPr>
              <a:t>can</a:t>
            </a:r>
            <a:r>
              <a:rPr lang="fi-FI" sz="1600" dirty="0">
                <a:solidFill>
                  <a:schemeClr val="accent2"/>
                </a:solidFill>
              </a:rPr>
              <a:t> </a:t>
            </a:r>
            <a:r>
              <a:rPr lang="fi-FI" sz="1600" dirty="0" err="1">
                <a:solidFill>
                  <a:schemeClr val="accent2"/>
                </a:solidFill>
              </a:rPr>
              <a:t>occur</a:t>
            </a:r>
            <a:r>
              <a:rPr lang="fi-FI" sz="1600" dirty="0">
                <a:solidFill>
                  <a:schemeClr val="accent2"/>
                </a:solidFill>
              </a:rPr>
              <a:t> </a:t>
            </a:r>
            <a:r>
              <a:rPr lang="fi-FI" sz="1600" dirty="0" err="1">
                <a:solidFill>
                  <a:schemeClr val="accent2"/>
                </a:solidFill>
              </a:rPr>
              <a:t>simultaneously</a:t>
            </a:r>
            <a:r>
              <a:rPr lang="fi-FI" sz="1600" dirty="0">
                <a:solidFill>
                  <a:schemeClr val="accent2"/>
                </a:solidFill>
              </a:rPr>
              <a:t> (and </a:t>
            </a:r>
            <a:r>
              <a:rPr lang="fi-FI" sz="1600" dirty="0" err="1">
                <a:solidFill>
                  <a:schemeClr val="accent2"/>
                </a:solidFill>
              </a:rPr>
              <a:t>likely</a:t>
            </a:r>
            <a:r>
              <a:rPr lang="fi-FI" sz="1600" dirty="0">
                <a:solidFill>
                  <a:schemeClr val="accent2"/>
                </a:solidFill>
              </a:rPr>
              <a:t> </a:t>
            </a:r>
            <a:r>
              <a:rPr lang="fi-FI" sz="1600" dirty="0" err="1">
                <a:solidFill>
                  <a:schemeClr val="accent2"/>
                </a:solidFill>
              </a:rPr>
              <a:t>are</a:t>
            </a:r>
            <a:r>
              <a:rPr lang="fi-FI" sz="1600" dirty="0">
                <a:solidFill>
                  <a:schemeClr val="accent2"/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olidFill>
                  <a:schemeClr val="accent2"/>
                </a:solidFill>
              </a:rPr>
              <a:t>Importance</a:t>
            </a:r>
            <a:r>
              <a:rPr lang="fi-FI" sz="1600" dirty="0">
                <a:solidFill>
                  <a:schemeClr val="accent2"/>
                </a:solidFill>
              </a:rPr>
              <a:t> </a:t>
            </a:r>
            <a:r>
              <a:rPr lang="fi-FI" sz="1600" dirty="0" err="1">
                <a:solidFill>
                  <a:schemeClr val="accent2"/>
                </a:solidFill>
              </a:rPr>
              <a:t>depends</a:t>
            </a:r>
            <a:r>
              <a:rPr lang="fi-FI" sz="1600" dirty="0">
                <a:solidFill>
                  <a:schemeClr val="accent2"/>
                </a:solidFill>
              </a:rPr>
              <a:t> on </a:t>
            </a:r>
            <a:r>
              <a:rPr lang="fi-FI" sz="1600" dirty="0" err="1">
                <a:solidFill>
                  <a:schemeClr val="accent2"/>
                </a:solidFill>
              </a:rPr>
              <a:t>timescale</a:t>
            </a:r>
            <a:r>
              <a:rPr lang="fi-FI" sz="1600" dirty="0">
                <a:solidFill>
                  <a:schemeClr val="accent2"/>
                </a:solidFill>
              </a:rPr>
              <a:t> and </a:t>
            </a:r>
            <a:r>
              <a:rPr lang="fi-FI" sz="1600" dirty="0" err="1">
                <a:solidFill>
                  <a:schemeClr val="accent2"/>
                </a:solidFill>
              </a:rPr>
              <a:t>env</a:t>
            </a:r>
            <a:r>
              <a:rPr lang="fi-FI" sz="1600" dirty="0">
                <a:solidFill>
                  <a:schemeClr val="accent2"/>
                </a:solidFill>
              </a:rPr>
              <a:t>. </a:t>
            </a:r>
            <a:r>
              <a:rPr lang="fi-FI" sz="1600" dirty="0" err="1">
                <a:solidFill>
                  <a:schemeClr val="accent2"/>
                </a:solidFill>
              </a:rPr>
              <a:t>conditions</a:t>
            </a:r>
            <a:r>
              <a:rPr lang="fi-FI" sz="1600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915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06F18D-0EB2-8748-C265-7D7B3A380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5210350-72D7-4E1F-88CE-C802F25CF5BD}" type="slidenum">
              <a:rPr lang="en-US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A21D0-0B5F-CD37-22EF-A2FC77B1D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411" y="622945"/>
            <a:ext cx="3489583" cy="3969297"/>
          </a:xfrm>
        </p:spPr>
        <p:txBody>
          <a:bodyPr/>
          <a:lstStyle/>
          <a:p>
            <a:pPr marL="0" indent="0">
              <a:buNone/>
            </a:pP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B8161-EDC6-8C86-161C-0CFA49011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5" y="728598"/>
            <a:ext cx="4294892" cy="368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35873-C0EE-D007-6F5B-F31AEAB61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953" y="551258"/>
            <a:ext cx="4615047" cy="3306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C8CC9-A8CC-9F38-6933-9B9EAAFC969C}"/>
              </a:ext>
            </a:extLst>
          </p:cNvPr>
          <p:cNvSpPr txBox="1"/>
          <p:nvPr/>
        </p:nvSpPr>
        <p:spPr>
          <a:xfrm>
            <a:off x="5265232" y="4000621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Pearson</a:t>
            </a:r>
            <a:r>
              <a:rPr lang="fi-FI" sz="1400" dirty="0"/>
              <a:t> </a:t>
            </a:r>
            <a:r>
              <a:rPr lang="fi-FI" sz="1400" dirty="0" err="1"/>
              <a:t>correlation</a:t>
            </a:r>
            <a:r>
              <a:rPr lang="fi-FI" sz="1400" dirty="0"/>
              <a:t> in </a:t>
            </a:r>
          </a:p>
          <a:p>
            <a:r>
              <a:rPr lang="fi-FI" sz="1400" dirty="0"/>
              <a:t>30-day </a:t>
            </a:r>
            <a:r>
              <a:rPr lang="fi-FI" sz="1400" dirty="0" err="1"/>
              <a:t>moving</a:t>
            </a:r>
            <a:r>
              <a:rPr lang="fi-FI" sz="1400" dirty="0"/>
              <a:t> </a:t>
            </a:r>
            <a:r>
              <a:rPr lang="fi-FI" sz="1400" dirty="0" err="1"/>
              <a:t>window</a:t>
            </a:r>
            <a:endParaRPr lang="fi-FI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C9C0-CCD8-7FD5-2F85-387E6039FB43}"/>
              </a:ext>
            </a:extLst>
          </p:cNvPr>
          <p:cNvSpPr txBox="1"/>
          <p:nvPr/>
        </p:nvSpPr>
        <p:spPr>
          <a:xfrm>
            <a:off x="5539740" y="11614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Drivers</a:t>
            </a:r>
            <a:r>
              <a:rPr lang="fi-FI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F1FE7-607D-84ED-B06B-28DFC0E1CF11}"/>
              </a:ext>
            </a:extLst>
          </p:cNvPr>
          <p:cNvSpPr txBox="1"/>
          <p:nvPr/>
        </p:nvSpPr>
        <p:spPr>
          <a:xfrm>
            <a:off x="403860" y="160020"/>
            <a:ext cx="18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Trends</a:t>
            </a:r>
            <a:r>
              <a:rPr lang="fi-FI" dirty="0"/>
              <a:t> – </a:t>
            </a:r>
            <a:r>
              <a:rPr lang="fi-FI" dirty="0" err="1"/>
              <a:t>when</a:t>
            </a:r>
            <a:r>
              <a:rPr lang="fi-FI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445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1267" y="896035"/>
            <a:ext cx="3540204" cy="360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0156" y="913396"/>
            <a:ext cx="3549914" cy="350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06188" y="4225854"/>
            <a:ext cx="1317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solidFill>
                  <a:srgbClr val="000000"/>
                </a:solidFill>
                <a:latin typeface="Arial"/>
                <a:ea typeface="+mn-ea"/>
              </a:rPr>
              <a:t>Day in </a:t>
            </a:r>
            <a:r>
              <a:rPr lang="fi-FI" sz="1200" dirty="0" err="1">
                <a:solidFill>
                  <a:srgbClr val="000000"/>
                </a:solidFill>
                <a:latin typeface="Arial"/>
                <a:ea typeface="+mn-ea"/>
              </a:rPr>
              <a:t>July</a:t>
            </a:r>
            <a:r>
              <a:rPr lang="fi-FI" sz="1200" dirty="0">
                <a:solidFill>
                  <a:srgbClr val="000000"/>
                </a:solidFill>
                <a:latin typeface="Arial"/>
                <a:ea typeface="+mn-ea"/>
              </a:rPr>
              <a:t> 2008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3562" y="4232673"/>
            <a:ext cx="1317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solidFill>
                  <a:srgbClr val="000000"/>
                </a:solidFill>
                <a:latin typeface="Arial"/>
                <a:ea typeface="+mn-ea"/>
              </a:rPr>
              <a:t>Day in </a:t>
            </a:r>
            <a:r>
              <a:rPr lang="fi-FI" sz="1200" dirty="0" err="1">
                <a:solidFill>
                  <a:srgbClr val="000000"/>
                </a:solidFill>
                <a:latin typeface="Arial"/>
                <a:ea typeface="+mn-ea"/>
              </a:rPr>
              <a:t>July</a:t>
            </a:r>
            <a:r>
              <a:rPr lang="fi-FI" sz="1200" dirty="0">
                <a:solidFill>
                  <a:srgbClr val="000000"/>
                </a:solidFill>
                <a:latin typeface="Arial"/>
                <a:ea typeface="+mn-ea"/>
              </a:rPr>
              <a:t> 2008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8534" y="728736"/>
            <a:ext cx="218521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400" dirty="0" err="1">
                <a:latin typeface="Arial"/>
                <a:ea typeface="+mn-ea"/>
              </a:rPr>
              <a:t>Environmental</a:t>
            </a:r>
            <a:r>
              <a:rPr lang="fi-FI" sz="1400" dirty="0">
                <a:latin typeface="Arial"/>
                <a:ea typeface="+mn-ea"/>
              </a:rPr>
              <a:t> </a:t>
            </a:r>
            <a:r>
              <a:rPr lang="fi-FI" sz="1400" dirty="0" err="1">
                <a:latin typeface="Arial"/>
                <a:ea typeface="+mn-ea"/>
              </a:rPr>
              <a:t>conditions</a:t>
            </a:r>
            <a:endParaRPr lang="fi-FI" sz="1400" dirty="0">
              <a:latin typeface="Arial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81578" y="774896"/>
            <a:ext cx="272222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400" dirty="0" err="1">
                <a:latin typeface="Arial"/>
                <a:ea typeface="+mn-ea"/>
              </a:rPr>
              <a:t>Ecosystem</a:t>
            </a:r>
            <a:r>
              <a:rPr lang="fi-FI" sz="1400" dirty="0">
                <a:latin typeface="Arial"/>
                <a:ea typeface="+mn-ea"/>
              </a:rPr>
              <a:t> – </a:t>
            </a:r>
            <a:r>
              <a:rPr lang="fi-FI" sz="1400" dirty="0" err="1">
                <a:latin typeface="Arial"/>
                <a:ea typeface="+mn-ea"/>
              </a:rPr>
              <a:t>atmosphere</a:t>
            </a:r>
            <a:r>
              <a:rPr lang="fi-FI" sz="1400" dirty="0">
                <a:latin typeface="Arial"/>
                <a:ea typeface="+mn-ea"/>
              </a:rPr>
              <a:t> </a:t>
            </a:r>
            <a:r>
              <a:rPr lang="fi-FI" sz="1400" dirty="0" err="1">
                <a:latin typeface="Arial"/>
                <a:ea typeface="+mn-ea"/>
              </a:rPr>
              <a:t>fluxes</a:t>
            </a:r>
            <a:endParaRPr lang="fi-FI" sz="1400" dirty="0">
              <a:latin typeface="Arial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31411" y="1164923"/>
                <a:ext cx="1754391" cy="2308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i-FI" sz="900" dirty="0">
                    <a:solidFill>
                      <a:srgbClr val="FF0000"/>
                    </a:solidFill>
                    <a:latin typeface="Arial"/>
                    <a:ea typeface="+mn-ea"/>
                  </a:rPr>
                  <a:t>Sensible </a:t>
                </a:r>
                <a:r>
                  <a:rPr lang="fi-FI" sz="900" dirty="0" err="1">
                    <a:solidFill>
                      <a:srgbClr val="FF0000"/>
                    </a:solidFill>
                    <a:latin typeface="Arial"/>
                    <a:ea typeface="+mn-ea"/>
                  </a:rPr>
                  <a:t>heat</a:t>
                </a:r>
                <a:r>
                  <a:rPr lang="fi-FI" sz="900" dirty="0">
                    <a:solidFill>
                      <a:srgbClr val="FF0000"/>
                    </a:solidFill>
                    <a:latin typeface="Arial"/>
                    <a:ea typeface="+mn-ea"/>
                  </a:rPr>
                  <a:t> </a:t>
                </a:r>
                <a:r>
                  <a:rPr lang="fi-FI" sz="900" dirty="0" err="1">
                    <a:solidFill>
                      <a:srgbClr val="FF0000"/>
                    </a:solidFill>
                    <a:latin typeface="Arial"/>
                    <a:ea typeface="+mn-ea"/>
                  </a:rPr>
                  <a:t>flux</a:t>
                </a:r>
                <a14:m>
                  <m:oMath xmlns:m="http://schemas.openxmlformats.org/officeDocument/2006/math">
                    <m:r>
                      <a:rPr lang="fi-FI" sz="9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fi-FI" sz="9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∝(</m:t>
                    </m:r>
                    <m:r>
                      <a:rPr lang="fi-FI" sz="9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𝑇𝑠</m:t>
                    </m:r>
                    <m:r>
                      <a:rPr lang="fi-FI" sz="9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−</m:t>
                    </m:r>
                    <m:r>
                      <a:rPr lang="fi-FI" sz="9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𝑇𝑎</m:t>
                    </m:r>
                    <m:r>
                      <a:rPr lang="fi-FI" sz="9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fi-FI" sz="900" dirty="0">
                  <a:solidFill>
                    <a:srgbClr val="FF0000"/>
                  </a:solidFill>
                  <a:latin typeface="Arial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411" y="1164923"/>
                <a:ext cx="1754391" cy="230832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903529" y="3758741"/>
            <a:ext cx="62709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900" b="1" dirty="0">
                <a:solidFill>
                  <a:srgbClr val="008F56"/>
                </a:solidFill>
                <a:latin typeface="Arial"/>
                <a:ea typeface="+mn-ea"/>
              </a:rPr>
              <a:t>CO</a:t>
            </a:r>
            <a:r>
              <a:rPr lang="fi-FI" sz="900" b="1" baseline="-25000" dirty="0">
                <a:solidFill>
                  <a:srgbClr val="008F56"/>
                </a:solidFill>
                <a:latin typeface="Arial"/>
                <a:ea typeface="+mn-ea"/>
              </a:rPr>
              <a:t>2 </a:t>
            </a:r>
            <a:r>
              <a:rPr lang="fi-FI" sz="900" b="1" dirty="0">
                <a:solidFill>
                  <a:srgbClr val="008F56"/>
                </a:solidFill>
                <a:latin typeface="Arial"/>
                <a:ea typeface="+mn-ea"/>
              </a:rPr>
              <a:t>flux</a:t>
            </a:r>
          </a:p>
        </p:txBody>
      </p:sp>
      <p:pic>
        <p:nvPicPr>
          <p:cNvPr id="13" name="Picture 2" descr="w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7558" y="-11537"/>
            <a:ext cx="934596" cy="77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36221" y="4522120"/>
            <a:ext cx="858774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Short-</a:t>
            </a:r>
            <a:r>
              <a:rPr lang="fi-FI" sz="1400" dirty="0" err="1">
                <a:solidFill>
                  <a:schemeClr val="accent1"/>
                </a:solidFill>
                <a:latin typeface="Arial"/>
                <a:ea typeface="+mn-ea"/>
              </a:rPr>
              <a:t>term</a:t>
            </a: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 </a:t>
            </a:r>
            <a:r>
              <a:rPr lang="fi-FI" sz="1400" dirty="0" err="1">
                <a:solidFill>
                  <a:schemeClr val="accent1"/>
                </a:solidFill>
                <a:latin typeface="Arial"/>
                <a:ea typeface="+mn-ea"/>
              </a:rPr>
              <a:t>responses</a:t>
            </a: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 ’</a:t>
            </a:r>
            <a:r>
              <a:rPr lang="fi-FI" sz="1400" dirty="0" err="1">
                <a:solidFill>
                  <a:schemeClr val="accent1"/>
                </a:solidFill>
                <a:latin typeface="Arial"/>
                <a:ea typeface="+mn-ea"/>
              </a:rPr>
              <a:t>well</a:t>
            </a: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’ </a:t>
            </a:r>
            <a:r>
              <a:rPr lang="fi-FI" sz="1400" dirty="0" err="1">
                <a:solidFill>
                  <a:schemeClr val="accent1"/>
                </a:solidFill>
                <a:latin typeface="Arial"/>
                <a:ea typeface="+mn-ea"/>
              </a:rPr>
              <a:t>understood</a:t>
            </a: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. </a:t>
            </a:r>
            <a:r>
              <a:rPr lang="fi-FI" sz="1400" dirty="0" err="1">
                <a:solidFill>
                  <a:schemeClr val="accent1"/>
                </a:solidFill>
                <a:latin typeface="Arial"/>
                <a:ea typeface="+mn-ea"/>
              </a:rPr>
              <a:t>Effects</a:t>
            </a: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 of </a:t>
            </a:r>
            <a:r>
              <a:rPr lang="fi-FI" sz="1400" dirty="0" err="1">
                <a:solidFill>
                  <a:schemeClr val="accent1"/>
                </a:solidFill>
                <a:latin typeface="Arial"/>
                <a:ea typeface="+mn-ea"/>
              </a:rPr>
              <a:t>extreme</a:t>
            </a: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 </a:t>
            </a:r>
            <a:r>
              <a:rPr lang="fi-FI" sz="1400" dirty="0" err="1">
                <a:solidFill>
                  <a:schemeClr val="accent1"/>
                </a:solidFill>
                <a:latin typeface="Arial"/>
                <a:ea typeface="+mn-ea"/>
              </a:rPr>
              <a:t>conditions</a:t>
            </a: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, </a:t>
            </a:r>
            <a:r>
              <a:rPr lang="fi-FI" sz="1400" dirty="0" err="1">
                <a:solidFill>
                  <a:schemeClr val="accent1"/>
                </a:solidFill>
                <a:latin typeface="Arial"/>
                <a:ea typeface="+mn-ea"/>
              </a:rPr>
              <a:t>acclimation</a:t>
            </a: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 and </a:t>
            </a:r>
            <a:r>
              <a:rPr lang="fi-FI" sz="1400" dirty="0" err="1">
                <a:solidFill>
                  <a:schemeClr val="accent1"/>
                </a:solidFill>
                <a:latin typeface="Arial"/>
                <a:ea typeface="+mn-ea"/>
              </a:rPr>
              <a:t>delayed</a:t>
            </a: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 </a:t>
            </a:r>
            <a:r>
              <a:rPr lang="fi-FI" sz="1400" dirty="0" err="1">
                <a:solidFill>
                  <a:schemeClr val="accent1"/>
                </a:solidFill>
                <a:latin typeface="Arial"/>
                <a:ea typeface="+mn-ea"/>
              </a:rPr>
              <a:t>impacts</a:t>
            </a: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 </a:t>
            </a:r>
            <a:r>
              <a:rPr lang="fi-FI" sz="1400" dirty="0" err="1">
                <a:solidFill>
                  <a:schemeClr val="accent1"/>
                </a:solidFill>
                <a:latin typeface="Arial"/>
                <a:ea typeface="+mn-ea"/>
              </a:rPr>
              <a:t>not</a:t>
            </a:r>
            <a:r>
              <a:rPr lang="fi-FI" sz="1400" dirty="0">
                <a:solidFill>
                  <a:schemeClr val="accent1"/>
                </a:solidFill>
                <a:latin typeface="Arial"/>
                <a:ea typeface="+mn-ea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46796" y="3862616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50" dirty="0" err="1"/>
              <a:t>sink</a:t>
            </a:r>
            <a:endParaRPr lang="fi-FI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6865628" y="3189096"/>
            <a:ext cx="590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50" dirty="0" err="1"/>
              <a:t>source</a:t>
            </a:r>
            <a:endParaRPr lang="fi-FI" sz="1050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7513196" y="774896"/>
            <a:ext cx="438275" cy="70699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Oval 4"/>
          <p:cNvSpPr/>
          <p:nvPr/>
        </p:nvSpPr>
        <p:spPr bwMode="auto">
          <a:xfrm>
            <a:off x="7494243" y="-8059"/>
            <a:ext cx="1240155" cy="782955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fi-FI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404387" y="2805280"/>
                <a:ext cx="1587679" cy="2308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i-FI" sz="900" dirty="0">
                    <a:solidFill>
                      <a:schemeClr val="tx2"/>
                    </a:solidFill>
                    <a:ea typeface="Cambria Math"/>
                  </a:rPr>
                  <a:t>Latent </a:t>
                </a:r>
                <a:r>
                  <a:rPr lang="fi-FI" sz="900" dirty="0" err="1">
                    <a:solidFill>
                      <a:schemeClr val="tx2"/>
                    </a:solidFill>
                    <a:ea typeface="Cambria Math"/>
                  </a:rPr>
                  <a:t>heat</a:t>
                </a:r>
                <a:r>
                  <a:rPr lang="fi-FI" sz="900" dirty="0">
                    <a:solidFill>
                      <a:schemeClr val="tx2"/>
                    </a:solidFill>
                    <a:ea typeface="Cambria Math"/>
                  </a:rPr>
                  <a:t> </a:t>
                </a:r>
                <a:r>
                  <a:rPr lang="fi-FI" sz="900" dirty="0" err="1">
                    <a:solidFill>
                      <a:schemeClr val="tx2"/>
                    </a:solidFill>
                    <a:ea typeface="Cambria Math"/>
                  </a:rPr>
                  <a:t>flux</a:t>
                </a:r>
                <a:r>
                  <a:rPr lang="fi-FI" sz="900" dirty="0">
                    <a:solidFill>
                      <a:schemeClr val="tx2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i-FI" sz="9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∝(</m:t>
                    </m:r>
                    <m:r>
                      <a:rPr lang="fi-FI" sz="9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𝑒𝑠</m:t>
                    </m:r>
                    <m:r>
                      <a:rPr lang="fi-FI" sz="9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− </m:t>
                    </m:r>
                    <m:r>
                      <a:rPr lang="fi-FI" sz="9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𝑒𝑎</m:t>
                    </m:r>
                    <m:r>
                      <a:rPr lang="fi-FI" sz="9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fi-FI" sz="900" dirty="0">
                  <a:solidFill>
                    <a:schemeClr val="tx2"/>
                  </a:solidFill>
                  <a:latin typeface="Arial"/>
                  <a:ea typeface="+mn-ea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87" y="2805280"/>
                <a:ext cx="1587679" cy="23083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23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5210350-72D7-4E1F-88CE-C802F25CF5BD}" type="slidenum">
              <a:rPr lang="en-US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Annual</a:t>
            </a:r>
            <a:r>
              <a:rPr lang="fi-FI" dirty="0"/>
              <a:t> </a:t>
            </a:r>
            <a:r>
              <a:rPr lang="fi-FI" dirty="0" err="1"/>
              <a:t>carbon</a:t>
            </a:r>
            <a:r>
              <a:rPr lang="fi-FI" dirty="0"/>
              <a:t> </a:t>
            </a:r>
            <a:r>
              <a:rPr lang="fi-FI" dirty="0" err="1"/>
              <a:t>balance</a:t>
            </a:r>
            <a:r>
              <a:rPr lang="fi-FI" dirty="0"/>
              <a:t> = </a:t>
            </a:r>
            <a:r>
              <a:rPr lang="fi-FI" dirty="0" err="1"/>
              <a:t>time-integrated</a:t>
            </a:r>
            <a:r>
              <a:rPr lang="fi-FI" dirty="0"/>
              <a:t> NEE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1984" y="1467698"/>
            <a:ext cx="4897932" cy="3124543"/>
          </a:xfrm>
        </p:spPr>
        <p:txBody>
          <a:bodyPr/>
          <a:lstStyle/>
          <a:p>
            <a:r>
              <a:rPr lang="en-US" sz="1600" dirty="0"/>
              <a:t>Numerous pathways to same annual balance</a:t>
            </a:r>
            <a:endParaRPr lang="fi-FI" sz="1600" dirty="0"/>
          </a:p>
          <a:p>
            <a:pPr lvl="1"/>
            <a:r>
              <a:rPr lang="fi-FI" sz="1400" dirty="0" err="1"/>
              <a:t>Processes</a:t>
            </a:r>
            <a:r>
              <a:rPr lang="fi-FI" sz="1400" dirty="0"/>
              <a:t> non-</a:t>
            </a:r>
            <a:r>
              <a:rPr lang="fi-FI" sz="1400" dirty="0" err="1"/>
              <a:t>linear</a:t>
            </a:r>
            <a:endParaRPr lang="fi-FI" sz="1400" dirty="0"/>
          </a:p>
          <a:p>
            <a:pPr lvl="1"/>
            <a:r>
              <a:rPr lang="fi-FI" sz="1400" dirty="0" err="1"/>
              <a:t>Strong</a:t>
            </a:r>
            <a:r>
              <a:rPr lang="fi-FI" sz="1400" dirty="0"/>
              <a:t> </a:t>
            </a:r>
            <a:r>
              <a:rPr lang="fi-FI" sz="1400" dirty="0" err="1"/>
              <a:t>seasonality</a:t>
            </a:r>
            <a:endParaRPr lang="fi-FI" sz="1400" dirty="0"/>
          </a:p>
          <a:p>
            <a:pPr lvl="1"/>
            <a:r>
              <a:rPr lang="fi-FI" sz="1400" dirty="0" err="1"/>
              <a:t>Compensatory</a:t>
            </a:r>
            <a:r>
              <a:rPr lang="fi-FI" sz="1400" dirty="0"/>
              <a:t> </a:t>
            </a:r>
            <a:r>
              <a:rPr lang="fi-FI" sz="1400" dirty="0" err="1"/>
              <a:t>periods</a:t>
            </a:r>
            <a:endParaRPr lang="fi-FI" sz="1400" dirty="0"/>
          </a:p>
          <a:p>
            <a:pPr lvl="1"/>
            <a:endParaRPr lang="fi-FI" sz="1400" dirty="0"/>
          </a:p>
          <a:p>
            <a:r>
              <a:rPr lang="fi-FI" sz="1600" dirty="0" err="1"/>
              <a:t>Trends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weak</a:t>
            </a:r>
            <a:r>
              <a:rPr lang="fi-FI" sz="1600" dirty="0"/>
              <a:t> </a:t>
            </a:r>
            <a:r>
              <a:rPr lang="fi-FI" sz="1600" dirty="0" err="1"/>
              <a:t>compared</a:t>
            </a:r>
            <a:r>
              <a:rPr lang="fi-FI" sz="1600" dirty="0"/>
              <a:t> to </a:t>
            </a:r>
            <a:r>
              <a:rPr lang="fi-FI" sz="1600" dirty="0" err="1"/>
              <a:t>uncertainty</a:t>
            </a:r>
            <a:endParaRPr lang="fi-FI" sz="1600" dirty="0"/>
          </a:p>
          <a:p>
            <a:r>
              <a:rPr lang="fi-FI" sz="1600" dirty="0" err="1"/>
              <a:t>Average</a:t>
            </a:r>
            <a:r>
              <a:rPr lang="fi-FI" sz="1600" dirty="0"/>
              <a:t> </a:t>
            </a:r>
            <a:r>
              <a:rPr lang="fi-FI" sz="1600" dirty="0" err="1"/>
              <a:t>environmental</a:t>
            </a:r>
            <a:r>
              <a:rPr lang="fi-FI" sz="1600" dirty="0"/>
              <a:t> </a:t>
            </a:r>
            <a:r>
              <a:rPr lang="fi-FI" sz="1600" dirty="0" err="1"/>
              <a:t>variables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relevant</a:t>
            </a:r>
            <a:r>
              <a:rPr lang="fi-FI" sz="1600" dirty="0"/>
              <a:t> to </a:t>
            </a:r>
            <a:r>
              <a:rPr lang="fi-FI" sz="1600" dirty="0" err="1"/>
              <a:t>explain</a:t>
            </a:r>
            <a:r>
              <a:rPr lang="fi-FI" sz="1600" dirty="0"/>
              <a:t>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model</a:t>
            </a:r>
            <a:r>
              <a:rPr lang="fi-FI" sz="1600" dirty="0"/>
              <a:t> inter-</a:t>
            </a:r>
            <a:r>
              <a:rPr lang="fi-FI" sz="1600" dirty="0" err="1"/>
              <a:t>annual</a:t>
            </a:r>
            <a:r>
              <a:rPr lang="fi-FI" sz="1600" dirty="0"/>
              <a:t> </a:t>
            </a:r>
            <a:r>
              <a:rPr lang="fi-FI" sz="1600" dirty="0" err="1"/>
              <a:t>variability</a:t>
            </a:r>
            <a:endParaRPr lang="fi-FI" sz="1600" dirty="0"/>
          </a:p>
          <a:p>
            <a:r>
              <a:rPr lang="fi-FI" sz="1600" dirty="0"/>
              <a:t>Standard </a:t>
            </a:r>
            <a:r>
              <a:rPr lang="fi-FI" sz="1600" dirty="0" err="1"/>
              <a:t>statistical</a:t>
            </a:r>
            <a:r>
              <a:rPr lang="fi-FI" sz="1600" dirty="0"/>
              <a:t> </a:t>
            </a:r>
            <a:r>
              <a:rPr lang="fi-FI" sz="1600" dirty="0" err="1"/>
              <a:t>methods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necessarily</a:t>
            </a:r>
            <a:r>
              <a:rPr lang="fi-FI" sz="1600" dirty="0"/>
              <a:t> </a:t>
            </a:r>
            <a:r>
              <a:rPr lang="fi-FI" sz="1600" dirty="0" err="1"/>
              <a:t>meaningful</a:t>
            </a:r>
            <a:endParaRPr lang="fi-FI" sz="1600" dirty="0"/>
          </a:p>
          <a:p>
            <a:pPr marL="0" indent="0">
              <a:buNone/>
            </a:pPr>
            <a:endParaRPr lang="fi-FI" sz="1600" dirty="0"/>
          </a:p>
          <a:p>
            <a:endParaRPr lang="fi-FI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04" y="1102519"/>
            <a:ext cx="3529304" cy="320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395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C05851-5EBA-5E26-7B8B-ED8AB088E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5210350-72D7-4E1F-88CE-C802F25CF5BD}" type="slidenum">
              <a:rPr lang="en-US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DAFEA-D4D7-FC3A-9305-13FD4E2E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22" y="171101"/>
            <a:ext cx="4277617" cy="778669"/>
          </a:xfrm>
        </p:spPr>
        <p:txBody>
          <a:bodyPr/>
          <a:lstStyle/>
          <a:p>
            <a:r>
              <a:rPr lang="fi-FI" sz="2000" dirty="0" err="1"/>
              <a:t>Ecosystem</a:t>
            </a:r>
            <a:r>
              <a:rPr lang="fi-FI" sz="2000" dirty="0"/>
              <a:t> as a </a:t>
            </a:r>
            <a:r>
              <a:rPr lang="fi-FI" sz="2000" dirty="0" err="1"/>
              <a:t>big</a:t>
            </a:r>
            <a:r>
              <a:rPr lang="fi-FI" sz="2000" dirty="0"/>
              <a:t> </a:t>
            </a:r>
            <a:r>
              <a:rPr lang="fi-FI" sz="2000" dirty="0" err="1"/>
              <a:t>leaf</a:t>
            </a:r>
            <a:endParaRPr lang="fi-FI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65996-B83A-0A87-585E-000BC4A4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45" y="1102520"/>
            <a:ext cx="2311690" cy="328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8585F-93E9-81A7-B5E2-77864E99D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83" y="2664361"/>
            <a:ext cx="2486025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47C10-8357-EBAE-E911-D63EA82E1752}"/>
              </a:ext>
            </a:extLst>
          </p:cNvPr>
          <p:cNvSpPr txBox="1"/>
          <p:nvPr/>
        </p:nvSpPr>
        <p:spPr>
          <a:xfrm>
            <a:off x="3008086" y="1747858"/>
            <a:ext cx="333746" cy="36933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5"/>
                </a:solidFill>
              </a:rPr>
              <a:t>c</a:t>
            </a:r>
            <a:r>
              <a:rPr lang="fi-FI" baseline="-25000" dirty="0">
                <a:solidFill>
                  <a:schemeClr val="accent5"/>
                </a:solidFill>
              </a:rPr>
              <a:t>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10BC8-C9AB-E838-9259-3B8026E8D092}"/>
              </a:ext>
            </a:extLst>
          </p:cNvPr>
          <p:cNvSpPr txBox="1"/>
          <p:nvPr/>
        </p:nvSpPr>
        <p:spPr>
          <a:xfrm>
            <a:off x="2209917" y="995131"/>
            <a:ext cx="385042" cy="36933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accent5"/>
                </a:solidFill>
              </a:rPr>
              <a:t>c</a:t>
            </a:r>
            <a:r>
              <a:rPr lang="fi-FI" baseline="-25000" dirty="0" err="1">
                <a:solidFill>
                  <a:schemeClr val="accent5"/>
                </a:solidFill>
              </a:rPr>
              <a:t>a</a:t>
            </a:r>
            <a:endParaRPr lang="fi-FI" baseline="-25000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92F69-9334-172A-95C3-212DAE36E992}"/>
              </a:ext>
            </a:extLst>
          </p:cNvPr>
          <p:cNvSpPr txBox="1"/>
          <p:nvPr/>
        </p:nvSpPr>
        <p:spPr>
          <a:xfrm>
            <a:off x="627921" y="1787630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</a:t>
            </a:r>
            <a:r>
              <a:rPr lang="fi-FI" baseline="-25000" dirty="0"/>
              <a:t>n</a:t>
            </a:r>
            <a:r>
              <a:rPr lang="fi-FI" dirty="0"/>
              <a:t> = </a:t>
            </a:r>
            <a:r>
              <a:rPr lang="fi-FI" dirty="0" err="1"/>
              <a:t>g</a:t>
            </a:r>
            <a:r>
              <a:rPr lang="fi-FI" baseline="-25000" dirty="0" err="1"/>
              <a:t>s</a:t>
            </a:r>
            <a:r>
              <a:rPr lang="fi-FI" dirty="0"/>
              <a:t> (</a:t>
            </a:r>
            <a:r>
              <a:rPr lang="fi-FI" dirty="0" err="1"/>
              <a:t>c</a:t>
            </a:r>
            <a:r>
              <a:rPr lang="fi-FI" baseline="-25000" dirty="0" err="1"/>
              <a:t>a</a:t>
            </a:r>
            <a:r>
              <a:rPr lang="fi-FI" dirty="0"/>
              <a:t> –c</a:t>
            </a:r>
            <a:r>
              <a:rPr lang="fi-FI" baseline="-25000" dirty="0"/>
              <a:t>i</a:t>
            </a:r>
            <a:r>
              <a:rPr lang="fi-FI" dirty="0"/>
              <a:t>)</a:t>
            </a:r>
          </a:p>
          <a:p>
            <a:r>
              <a:rPr lang="fi-FI" dirty="0"/>
              <a:t>= </a:t>
            </a:r>
            <a:r>
              <a:rPr lang="fi-FI" dirty="0" err="1"/>
              <a:t>c</a:t>
            </a:r>
            <a:r>
              <a:rPr lang="fi-FI" baseline="-25000" dirty="0" err="1"/>
              <a:t>a</a:t>
            </a:r>
            <a:r>
              <a:rPr lang="fi-FI" dirty="0"/>
              <a:t> </a:t>
            </a:r>
            <a:r>
              <a:rPr lang="fi-FI" dirty="0" err="1"/>
              <a:t>g</a:t>
            </a:r>
            <a:r>
              <a:rPr lang="fi-FI" baseline="-25000" dirty="0" err="1"/>
              <a:t>s</a:t>
            </a:r>
            <a:r>
              <a:rPr lang="fi-FI" baseline="-25000" dirty="0"/>
              <a:t> </a:t>
            </a:r>
            <a:r>
              <a:rPr lang="fi-FI" dirty="0"/>
              <a:t>(1-c</a:t>
            </a:r>
            <a:r>
              <a:rPr lang="fi-FI" baseline="-25000" dirty="0"/>
              <a:t>i</a:t>
            </a:r>
            <a:r>
              <a:rPr lang="fi-FI" dirty="0"/>
              <a:t>/</a:t>
            </a:r>
            <a:r>
              <a:rPr lang="fi-FI" dirty="0" err="1"/>
              <a:t>c</a:t>
            </a:r>
            <a:r>
              <a:rPr lang="fi-FI" baseline="-25000" dirty="0" err="1"/>
              <a:t>a</a:t>
            </a:r>
            <a:r>
              <a:rPr lang="fi-FI" dirty="0"/>
              <a:t>)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2BA68F18-5860-2009-13B3-782883385976}"/>
              </a:ext>
            </a:extLst>
          </p:cNvPr>
          <p:cNvSpPr/>
          <p:nvPr/>
        </p:nvSpPr>
        <p:spPr>
          <a:xfrm rot="18882003">
            <a:off x="2640304" y="1329478"/>
            <a:ext cx="214180" cy="521569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46C7D9-568E-61A3-7AB1-E6563F9BB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28" y="1363375"/>
            <a:ext cx="4520723" cy="17307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A16376-7B08-F4D6-AFC0-DD759794422E}"/>
              </a:ext>
            </a:extLst>
          </p:cNvPr>
          <p:cNvSpPr txBox="1"/>
          <p:nvPr/>
        </p:nvSpPr>
        <p:spPr>
          <a:xfrm>
            <a:off x="6057028" y="207366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B5829-FDA1-7398-EF44-1D958B67C1A0}"/>
              </a:ext>
            </a:extLst>
          </p:cNvPr>
          <p:cNvSpPr txBox="1"/>
          <p:nvPr/>
        </p:nvSpPr>
        <p:spPr>
          <a:xfrm>
            <a:off x="6593425" y="207366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D8897-3635-889F-F933-65C8CB850D21}"/>
              </a:ext>
            </a:extLst>
          </p:cNvPr>
          <p:cNvSpPr txBox="1"/>
          <p:nvPr/>
        </p:nvSpPr>
        <p:spPr>
          <a:xfrm>
            <a:off x="7443649" y="20254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9A4AA-4FE4-4647-503F-C7B6750C1814}"/>
              </a:ext>
            </a:extLst>
          </p:cNvPr>
          <p:cNvSpPr txBox="1"/>
          <p:nvPr/>
        </p:nvSpPr>
        <p:spPr>
          <a:xfrm>
            <a:off x="3706211" y="1563192"/>
            <a:ext cx="549977" cy="36933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5"/>
                </a:solidFill>
              </a:rPr>
              <a:t>e</a:t>
            </a:r>
            <a:r>
              <a:rPr lang="fi-FI" baseline="-25000" dirty="0">
                <a:solidFill>
                  <a:schemeClr val="accent5"/>
                </a:solidFill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F7F6C1-2784-1E9F-351D-0FC2902876A1}"/>
              </a:ext>
            </a:extLst>
          </p:cNvPr>
          <p:cNvSpPr txBox="1"/>
          <p:nvPr/>
        </p:nvSpPr>
        <p:spPr>
          <a:xfrm>
            <a:off x="3339407" y="803526"/>
            <a:ext cx="397866" cy="36933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accent5"/>
                </a:solidFill>
              </a:rPr>
              <a:t>e</a:t>
            </a:r>
            <a:r>
              <a:rPr lang="fi-FI" baseline="-25000" dirty="0" err="1">
                <a:solidFill>
                  <a:schemeClr val="accent5"/>
                </a:solidFill>
              </a:rPr>
              <a:t>a</a:t>
            </a:r>
            <a:endParaRPr lang="fi-FI" baseline="-25000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34723-3824-6BCA-0F20-B6609BA1A623}"/>
              </a:ext>
            </a:extLst>
          </p:cNvPr>
          <p:cNvSpPr txBox="1"/>
          <p:nvPr/>
        </p:nvSpPr>
        <p:spPr>
          <a:xfrm>
            <a:off x="569495" y="3737811"/>
            <a:ext cx="237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</a:t>
            </a:r>
            <a:r>
              <a:rPr lang="fi-FI" baseline="-25000" dirty="0"/>
              <a:t>r</a:t>
            </a:r>
            <a:r>
              <a:rPr lang="fi-FI" dirty="0"/>
              <a:t> = 1.6g</a:t>
            </a:r>
            <a:r>
              <a:rPr lang="fi-FI" baseline="-25000" dirty="0"/>
              <a:t>s</a:t>
            </a:r>
            <a:r>
              <a:rPr lang="fi-FI" dirty="0"/>
              <a:t>[</a:t>
            </a:r>
            <a:r>
              <a:rPr lang="fi-FI" dirty="0" err="1"/>
              <a:t>e</a:t>
            </a:r>
            <a:r>
              <a:rPr lang="fi-FI" baseline="-25000" dirty="0" err="1"/>
              <a:t>a</a:t>
            </a:r>
            <a:r>
              <a:rPr lang="fi-FI" dirty="0"/>
              <a:t> – e</a:t>
            </a:r>
            <a:r>
              <a:rPr lang="fi-FI" baseline="-25000" dirty="0"/>
              <a:t>s</a:t>
            </a:r>
            <a:r>
              <a:rPr lang="fi-FI" dirty="0"/>
              <a:t>(T</a:t>
            </a:r>
            <a:r>
              <a:rPr lang="fi-FI" baseline="-25000" dirty="0"/>
              <a:t>l</a:t>
            </a:r>
            <a:r>
              <a:rPr lang="fi-FI" dirty="0"/>
              <a:t>)]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44B4EB-9CEB-A0D9-1511-67F6553D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443" y="3274413"/>
            <a:ext cx="4020001" cy="786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0A04ED-BF6A-2251-5D5F-B5DAD90E8B4D}"/>
              </a:ext>
            </a:extLst>
          </p:cNvPr>
          <p:cNvSpPr txBox="1"/>
          <p:nvPr/>
        </p:nvSpPr>
        <p:spPr>
          <a:xfrm>
            <a:off x="5514640" y="396425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BEE6B9-F0BF-AC4E-5D5C-F5463E746CFA}"/>
              </a:ext>
            </a:extLst>
          </p:cNvPr>
          <p:cNvSpPr txBox="1"/>
          <p:nvPr/>
        </p:nvSpPr>
        <p:spPr>
          <a:xfrm>
            <a:off x="5924541" y="396425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66D779-ED01-640A-514C-25EE93E60EB0}"/>
              </a:ext>
            </a:extLst>
          </p:cNvPr>
          <p:cNvSpPr txBox="1"/>
          <p:nvPr/>
        </p:nvSpPr>
        <p:spPr>
          <a:xfrm>
            <a:off x="6334442" y="394992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17979-82A8-71AF-38E6-8727E3615B5C}"/>
              </a:ext>
            </a:extLst>
          </p:cNvPr>
          <p:cNvSpPr txBox="1"/>
          <p:nvPr/>
        </p:nvSpPr>
        <p:spPr>
          <a:xfrm>
            <a:off x="6940083" y="39747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AE9035-CD17-3B72-B1AE-527E128CDF68}"/>
              </a:ext>
            </a:extLst>
          </p:cNvPr>
          <p:cNvSpPr txBox="1"/>
          <p:nvPr/>
        </p:nvSpPr>
        <p:spPr>
          <a:xfrm>
            <a:off x="7582858" y="39642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ACAAC9A-87E1-CDBC-6204-282B98AE8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99" y="4356363"/>
            <a:ext cx="3233986" cy="304292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78AB0A9-5CB4-DDBB-B56E-E2B13721E79F}"/>
              </a:ext>
            </a:extLst>
          </p:cNvPr>
          <p:cNvSpPr/>
          <p:nvPr/>
        </p:nvSpPr>
        <p:spPr>
          <a:xfrm>
            <a:off x="908050" y="4350233"/>
            <a:ext cx="893029" cy="290592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67F52326-B563-1BB6-1AD3-692BD132D136}"/>
              </a:ext>
            </a:extLst>
          </p:cNvPr>
          <p:cNvSpPr txBox="1">
            <a:spLocks/>
          </p:cNvSpPr>
          <p:nvPr/>
        </p:nvSpPr>
        <p:spPr>
          <a:xfrm>
            <a:off x="4785935" y="145298"/>
            <a:ext cx="4229509" cy="77866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/>
              <a:t>How </a:t>
            </a:r>
            <a:r>
              <a:rPr lang="fi-FI" sz="2000" dirty="0" err="1"/>
              <a:t>trends</a:t>
            </a:r>
            <a:r>
              <a:rPr lang="fi-FI" sz="2000" dirty="0"/>
              <a:t> </a:t>
            </a:r>
            <a:r>
              <a:rPr lang="fi-FI" sz="2000" dirty="0" err="1"/>
              <a:t>will</a:t>
            </a:r>
            <a:r>
              <a:rPr lang="fi-FI" sz="2000" dirty="0"/>
              <a:t> </a:t>
            </a:r>
            <a:r>
              <a:rPr lang="fi-FI" sz="2000" dirty="0" err="1"/>
              <a:t>change</a:t>
            </a:r>
            <a:r>
              <a:rPr lang="fi-FI" sz="2000" dirty="0"/>
              <a:t> GPP &amp; ET?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ECB76-B915-3DE8-6A4F-E3CBD333CEE2}"/>
              </a:ext>
            </a:extLst>
          </p:cNvPr>
          <p:cNvSpPr txBox="1"/>
          <p:nvPr/>
        </p:nvSpPr>
        <p:spPr>
          <a:xfrm>
            <a:off x="3136509" y="4058533"/>
            <a:ext cx="192629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sz="1600" dirty="0" err="1">
                <a:solidFill>
                  <a:schemeClr val="accent5"/>
                </a:solidFill>
              </a:rPr>
              <a:t>light</a:t>
            </a:r>
            <a:r>
              <a:rPr lang="fi-FI" sz="1600" dirty="0">
                <a:solidFill>
                  <a:schemeClr val="accent5"/>
                </a:solidFill>
              </a:rPr>
              <a:t>, T, VPD, </a:t>
            </a:r>
            <a:r>
              <a:rPr lang="fi-FI" sz="1600" dirty="0" err="1">
                <a:solidFill>
                  <a:schemeClr val="accent5"/>
                </a:solidFill>
              </a:rPr>
              <a:t>water</a:t>
            </a:r>
            <a:endParaRPr lang="fi-FI" sz="1600" dirty="0">
              <a:solidFill>
                <a:schemeClr val="accent5"/>
              </a:solidFill>
            </a:endParaRPr>
          </a:p>
          <a:p>
            <a:r>
              <a:rPr lang="fi-FI" sz="1600" dirty="0" err="1">
                <a:solidFill>
                  <a:schemeClr val="accent5"/>
                </a:solidFill>
              </a:rPr>
              <a:t>plant</a:t>
            </a:r>
            <a:r>
              <a:rPr lang="fi-FI" sz="1600" dirty="0">
                <a:solidFill>
                  <a:schemeClr val="accent5"/>
                </a:solidFill>
              </a:rPr>
              <a:t> </a:t>
            </a:r>
            <a:r>
              <a:rPr lang="fi-FI" sz="1600" dirty="0" err="1">
                <a:solidFill>
                  <a:schemeClr val="accent5"/>
                </a:solidFill>
              </a:rPr>
              <a:t>traits</a:t>
            </a:r>
            <a:endParaRPr lang="fi-FI" sz="1600" dirty="0">
              <a:solidFill>
                <a:schemeClr val="accent5"/>
              </a:solidFill>
            </a:endParaRPr>
          </a:p>
          <a:p>
            <a:r>
              <a:rPr lang="fi-FI" sz="1600" dirty="0" err="1">
                <a:solidFill>
                  <a:schemeClr val="accent5"/>
                </a:solidFill>
              </a:rPr>
              <a:t>canopy</a:t>
            </a:r>
            <a:r>
              <a:rPr lang="fi-FI" sz="1600" dirty="0">
                <a:solidFill>
                  <a:schemeClr val="accent5"/>
                </a:solidFill>
              </a:rPr>
              <a:t> </a:t>
            </a:r>
            <a:r>
              <a:rPr lang="fi-FI" sz="1600" dirty="0" err="1">
                <a:solidFill>
                  <a:schemeClr val="accent5"/>
                </a:solidFill>
              </a:rPr>
              <a:t>structure</a:t>
            </a:r>
            <a:endParaRPr lang="fi-FI" sz="1600" dirty="0">
              <a:solidFill>
                <a:schemeClr val="accent5"/>
              </a:solidFill>
            </a:endParaRPr>
          </a:p>
        </p:txBody>
      </p:sp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4CDBB77C-F413-598D-179A-4511DAC76AC9}"/>
              </a:ext>
            </a:extLst>
          </p:cNvPr>
          <p:cNvSpPr/>
          <p:nvPr/>
        </p:nvSpPr>
        <p:spPr>
          <a:xfrm rot="18882003">
            <a:off x="3531944" y="1136137"/>
            <a:ext cx="272588" cy="521569"/>
          </a:xfrm>
          <a:prstGeom prst="up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595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6" grpId="0"/>
      <p:bldP spid="27" grpId="0"/>
      <p:bldP spid="28" grpId="0"/>
      <p:bldP spid="29" grpId="0"/>
      <p:bldP spid="30" grpId="0"/>
      <p:bldP spid="3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5210350-72D7-4E1F-88CE-C802F25CF5BD}" type="slidenum">
              <a:rPr lang="en-US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5911" y="634939"/>
            <a:ext cx="4266196" cy="3617379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029" y="476242"/>
            <a:ext cx="1534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54585A"/>
                </a:solidFill>
                <a:cs typeface="+mn-cs"/>
              </a:rPr>
              <a:t>X(t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0</a:t>
            </a:r>
            <a:r>
              <a:rPr lang="fi-FI" dirty="0">
                <a:solidFill>
                  <a:srgbClr val="54585A"/>
                </a:solidFill>
                <a:cs typeface="+mn-cs"/>
              </a:rPr>
              <a:t>) = [x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1</a:t>
            </a:r>
            <a:r>
              <a:rPr lang="fi-FI" dirty="0">
                <a:solidFill>
                  <a:srgbClr val="54585A"/>
                </a:solidFill>
                <a:cs typeface="+mn-cs"/>
              </a:rPr>
              <a:t>(t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0</a:t>
            </a:r>
            <a:r>
              <a:rPr lang="fi-FI" dirty="0">
                <a:solidFill>
                  <a:srgbClr val="54585A"/>
                </a:solidFill>
                <a:cs typeface="+mn-cs"/>
              </a:rPr>
              <a:t>)</a:t>
            </a:r>
          </a:p>
          <a:p>
            <a:r>
              <a:rPr lang="fi-FI" dirty="0">
                <a:solidFill>
                  <a:srgbClr val="54585A"/>
                </a:solidFill>
                <a:cs typeface="+mn-cs"/>
              </a:rPr>
              <a:t>	     x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2</a:t>
            </a:r>
            <a:r>
              <a:rPr lang="fi-FI" dirty="0">
                <a:solidFill>
                  <a:srgbClr val="54585A"/>
                </a:solidFill>
                <a:cs typeface="+mn-cs"/>
              </a:rPr>
              <a:t>(t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0</a:t>
            </a:r>
            <a:r>
              <a:rPr lang="fi-FI" dirty="0">
                <a:solidFill>
                  <a:srgbClr val="54585A"/>
                </a:solidFill>
                <a:cs typeface="+mn-cs"/>
              </a:rPr>
              <a:t>) </a:t>
            </a:r>
          </a:p>
          <a:p>
            <a:r>
              <a:rPr lang="fi-FI" dirty="0">
                <a:solidFill>
                  <a:srgbClr val="54585A"/>
                </a:solidFill>
                <a:cs typeface="+mn-cs"/>
              </a:rPr>
              <a:t>	     …</a:t>
            </a:r>
          </a:p>
          <a:p>
            <a:r>
              <a:rPr lang="fi-FI" dirty="0">
                <a:solidFill>
                  <a:srgbClr val="54585A"/>
                </a:solidFill>
                <a:cs typeface="+mn-cs"/>
              </a:rPr>
              <a:t>	     x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n</a:t>
            </a:r>
            <a:r>
              <a:rPr lang="fi-FI" dirty="0">
                <a:solidFill>
                  <a:srgbClr val="54585A"/>
                </a:solidFill>
                <a:cs typeface="+mn-cs"/>
              </a:rPr>
              <a:t>(t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0</a:t>
            </a:r>
            <a:r>
              <a:rPr lang="fi-FI" dirty="0">
                <a:solidFill>
                  <a:srgbClr val="54585A"/>
                </a:solidFill>
                <a:cs typeface="+mn-cs"/>
              </a:rPr>
              <a:t>)]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90509" y="634939"/>
            <a:ext cx="1590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54585A"/>
                </a:solidFill>
                <a:cs typeface="+mn-cs"/>
              </a:rPr>
              <a:t>Y(t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0</a:t>
            </a:r>
            <a:r>
              <a:rPr lang="fi-FI" dirty="0">
                <a:solidFill>
                  <a:srgbClr val="54585A"/>
                </a:solidFill>
                <a:cs typeface="+mn-cs"/>
              </a:rPr>
              <a:t>) = [y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1</a:t>
            </a:r>
            <a:r>
              <a:rPr lang="fi-FI" dirty="0">
                <a:solidFill>
                  <a:srgbClr val="54585A"/>
                </a:solidFill>
                <a:cs typeface="+mn-cs"/>
              </a:rPr>
              <a:t>(t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0</a:t>
            </a:r>
            <a:r>
              <a:rPr lang="fi-FI" dirty="0">
                <a:solidFill>
                  <a:srgbClr val="54585A"/>
                </a:solidFill>
                <a:cs typeface="+mn-cs"/>
              </a:rPr>
              <a:t>)</a:t>
            </a:r>
          </a:p>
          <a:p>
            <a:r>
              <a:rPr lang="fi-FI" dirty="0">
                <a:solidFill>
                  <a:srgbClr val="54585A"/>
                </a:solidFill>
                <a:cs typeface="+mn-cs"/>
              </a:rPr>
              <a:t>	     y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2</a:t>
            </a:r>
            <a:r>
              <a:rPr lang="fi-FI" dirty="0">
                <a:solidFill>
                  <a:srgbClr val="54585A"/>
                </a:solidFill>
                <a:cs typeface="+mn-cs"/>
              </a:rPr>
              <a:t>(t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0</a:t>
            </a:r>
            <a:r>
              <a:rPr lang="fi-FI" dirty="0">
                <a:solidFill>
                  <a:srgbClr val="54585A"/>
                </a:solidFill>
                <a:cs typeface="+mn-cs"/>
              </a:rPr>
              <a:t>) </a:t>
            </a:r>
          </a:p>
          <a:p>
            <a:r>
              <a:rPr lang="fi-FI" dirty="0">
                <a:solidFill>
                  <a:srgbClr val="54585A"/>
                </a:solidFill>
                <a:cs typeface="+mn-cs"/>
              </a:rPr>
              <a:t>	     …</a:t>
            </a:r>
          </a:p>
          <a:p>
            <a:r>
              <a:rPr lang="fi-FI" dirty="0">
                <a:solidFill>
                  <a:srgbClr val="54585A"/>
                </a:solidFill>
                <a:cs typeface="+mn-cs"/>
              </a:rPr>
              <a:t>	     y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m</a:t>
            </a:r>
            <a:r>
              <a:rPr lang="fi-FI" dirty="0">
                <a:solidFill>
                  <a:srgbClr val="54585A"/>
                </a:solidFill>
                <a:cs typeface="+mn-cs"/>
              </a:rPr>
              <a:t>(t</a:t>
            </a:r>
            <a:r>
              <a:rPr lang="fi-FI" baseline="-25000" dirty="0">
                <a:solidFill>
                  <a:srgbClr val="54585A"/>
                </a:solidFill>
                <a:cs typeface="+mn-cs"/>
              </a:rPr>
              <a:t>0</a:t>
            </a:r>
            <a:r>
              <a:rPr lang="fi-FI" dirty="0">
                <a:solidFill>
                  <a:srgbClr val="54585A"/>
                </a:solidFill>
                <a:cs typeface="+mn-cs"/>
              </a:rPr>
              <a:t>)]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1417" y="62345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>
                <a:solidFill>
                  <a:srgbClr val="FF8200"/>
                </a:solidFill>
                <a:cs typeface="+mn-cs"/>
              </a:rPr>
              <a:t>External</a:t>
            </a:r>
            <a:r>
              <a:rPr lang="fi-FI" sz="1600" dirty="0">
                <a:solidFill>
                  <a:srgbClr val="FF8200"/>
                </a:solidFill>
                <a:cs typeface="+mn-cs"/>
              </a:rPr>
              <a:t> </a:t>
            </a:r>
            <a:r>
              <a:rPr lang="fi-FI" sz="1600" dirty="0" err="1">
                <a:solidFill>
                  <a:srgbClr val="FF8200"/>
                </a:solidFill>
                <a:cs typeface="+mn-cs"/>
              </a:rPr>
              <a:t>forcings</a:t>
            </a:r>
            <a:endParaRPr lang="fi-FI" sz="1600" dirty="0">
              <a:solidFill>
                <a:srgbClr val="FF8200"/>
              </a:solidFill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23156" y="6337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54585A"/>
                </a:solidFill>
                <a:cs typeface="+mn-cs"/>
              </a:rPr>
              <a:t>pyAPES</a:t>
            </a:r>
            <a:endParaRPr lang="fi-FI" dirty="0">
              <a:solidFill>
                <a:srgbClr val="54585A"/>
              </a:solidFill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48421" y="52682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>
                <a:solidFill>
                  <a:srgbClr val="FF8200"/>
                </a:solidFill>
                <a:cs typeface="+mn-cs"/>
              </a:rPr>
              <a:t>Fluxes</a:t>
            </a:r>
            <a:r>
              <a:rPr lang="fi-FI" sz="1600" dirty="0">
                <a:solidFill>
                  <a:srgbClr val="FF8200"/>
                </a:solidFill>
                <a:cs typeface="+mn-cs"/>
              </a:rPr>
              <a:t> </a:t>
            </a:r>
            <a:r>
              <a:rPr lang="fi-FI" sz="1600" dirty="0" err="1">
                <a:solidFill>
                  <a:srgbClr val="FF8200"/>
                </a:solidFill>
                <a:cs typeface="+mn-cs"/>
              </a:rPr>
              <a:t>between</a:t>
            </a:r>
            <a:r>
              <a:rPr lang="fi-FI" sz="1600" dirty="0">
                <a:solidFill>
                  <a:srgbClr val="FF8200"/>
                </a:solidFill>
                <a:cs typeface="+mn-cs"/>
              </a:rPr>
              <a:t> </a:t>
            </a:r>
            <a:r>
              <a:rPr lang="fi-FI" sz="1600" dirty="0" err="1">
                <a:solidFill>
                  <a:srgbClr val="FF8200"/>
                </a:solidFill>
                <a:cs typeface="+mn-cs"/>
              </a:rPr>
              <a:t>system</a:t>
            </a:r>
            <a:endParaRPr lang="fi-FI" sz="1600" dirty="0">
              <a:solidFill>
                <a:srgbClr val="FF8200"/>
              </a:solidFill>
              <a:cs typeface="+mn-cs"/>
            </a:endParaRPr>
          </a:p>
          <a:p>
            <a:r>
              <a:rPr lang="fi-FI" sz="1600" dirty="0">
                <a:solidFill>
                  <a:srgbClr val="FF8200"/>
                </a:solidFill>
                <a:cs typeface="+mn-cs"/>
              </a:rPr>
              <a:t>and the </a:t>
            </a:r>
            <a:r>
              <a:rPr lang="fi-FI" sz="1600" dirty="0" err="1">
                <a:solidFill>
                  <a:srgbClr val="FF8200"/>
                </a:solidFill>
                <a:cs typeface="+mn-cs"/>
              </a:rPr>
              <a:t>environment</a:t>
            </a:r>
            <a:endParaRPr lang="fi-FI" sz="1600" dirty="0">
              <a:solidFill>
                <a:srgbClr val="FF8200"/>
              </a:solidFill>
              <a:cs typeface="+mn-cs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34" y="1899261"/>
            <a:ext cx="3038750" cy="204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434653" y="634939"/>
            <a:ext cx="41088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>
                <a:solidFill>
                  <a:srgbClr val="54585A"/>
                </a:solidFill>
                <a:cs typeface="+mn-cs"/>
              </a:rPr>
              <a:t>Processes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 ~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functions</a:t>
            </a:r>
            <a:endParaRPr lang="fi-FI" sz="1400" dirty="0">
              <a:solidFill>
                <a:srgbClr val="54585A"/>
              </a:solidFill>
              <a:cs typeface="+mn-cs"/>
            </a:endParaRPr>
          </a:p>
          <a:p>
            <a:r>
              <a:rPr lang="fi-FI" sz="1400" dirty="0">
                <a:solidFill>
                  <a:srgbClr val="54585A"/>
                </a:solidFill>
                <a:cs typeface="+mn-cs"/>
              </a:rPr>
              <a:t>System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components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 =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sub-models</a:t>
            </a:r>
            <a:endParaRPr lang="fi-FI" sz="1400" dirty="0">
              <a:solidFill>
                <a:srgbClr val="54585A"/>
              </a:solidFill>
              <a:cs typeface="+mn-cs"/>
            </a:endParaRPr>
          </a:p>
          <a:p>
            <a:r>
              <a:rPr lang="fi-FI" sz="1400" dirty="0" err="1">
                <a:solidFill>
                  <a:srgbClr val="54585A"/>
                </a:solidFill>
                <a:cs typeface="+mn-cs"/>
              </a:rPr>
              <a:t>Parameters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 ~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properties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;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depend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 on</a:t>
            </a:r>
          </a:p>
          <a:p>
            <a:r>
              <a:rPr lang="fi-FI" sz="1400" dirty="0">
                <a:solidFill>
                  <a:srgbClr val="54585A"/>
                </a:solidFill>
                <a:cs typeface="+mn-cs"/>
              </a:rPr>
              <a:t>		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current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conditions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and/or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history</a:t>
            </a:r>
            <a:endParaRPr lang="fi-FI" sz="1400" dirty="0">
              <a:solidFill>
                <a:srgbClr val="54585A"/>
              </a:solidFill>
              <a:cs typeface="+mn-cs"/>
            </a:endParaRPr>
          </a:p>
          <a:p>
            <a:r>
              <a:rPr lang="fi-FI" sz="1400" dirty="0" err="1">
                <a:solidFill>
                  <a:srgbClr val="54585A"/>
                </a:solidFill>
                <a:cs typeface="+mn-cs"/>
              </a:rPr>
              <a:t>States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 ~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model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state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variables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;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depend</a:t>
            </a:r>
            <a:r>
              <a:rPr lang="fi-FI" sz="1400" dirty="0">
                <a:solidFill>
                  <a:srgbClr val="54585A"/>
                </a:solidFill>
                <a:cs typeface="+mn-cs"/>
              </a:rPr>
              <a:t> on </a:t>
            </a:r>
            <a:r>
              <a:rPr lang="fi-FI" sz="1400" dirty="0" err="1">
                <a:solidFill>
                  <a:srgbClr val="54585A"/>
                </a:solidFill>
                <a:cs typeface="+mn-cs"/>
              </a:rPr>
              <a:t>history</a:t>
            </a:r>
            <a:endParaRPr lang="fi-FI" sz="1400" dirty="0">
              <a:solidFill>
                <a:srgbClr val="54585A"/>
              </a:solidFill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4421" y="4381033"/>
            <a:ext cx="472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54585A"/>
                </a:solidFill>
                <a:cs typeface="+mn-cs"/>
              </a:rPr>
              <a:t>Launiainen et al. 2015. </a:t>
            </a:r>
            <a:r>
              <a:rPr lang="fi-FI" sz="1200" dirty="0" err="1">
                <a:solidFill>
                  <a:srgbClr val="54585A"/>
                </a:solidFill>
                <a:cs typeface="+mn-cs"/>
              </a:rPr>
              <a:t>Ecol</a:t>
            </a:r>
            <a:r>
              <a:rPr lang="fi-FI" sz="1200" dirty="0">
                <a:solidFill>
                  <a:srgbClr val="54585A"/>
                </a:solidFill>
                <a:cs typeface="+mn-cs"/>
              </a:rPr>
              <a:t>. </a:t>
            </a:r>
            <a:r>
              <a:rPr lang="fi-FI" sz="1200" dirty="0" err="1">
                <a:solidFill>
                  <a:srgbClr val="54585A"/>
                </a:solidFill>
                <a:cs typeface="+mn-cs"/>
              </a:rPr>
              <a:t>Mod</a:t>
            </a:r>
            <a:r>
              <a:rPr lang="fi-FI" sz="1200" dirty="0">
                <a:solidFill>
                  <a:srgbClr val="54585A"/>
                </a:solidFill>
                <a:cs typeface="+mn-cs"/>
              </a:rPr>
              <a:t>; 2016 Global </a:t>
            </a:r>
            <a:r>
              <a:rPr lang="fi-FI" sz="1200" dirty="0" err="1">
                <a:solidFill>
                  <a:srgbClr val="54585A"/>
                </a:solidFill>
                <a:cs typeface="+mn-cs"/>
              </a:rPr>
              <a:t>Change</a:t>
            </a:r>
            <a:r>
              <a:rPr lang="fi-FI" sz="1200" dirty="0">
                <a:solidFill>
                  <a:srgbClr val="54585A"/>
                </a:solidFill>
                <a:cs typeface="+mn-cs"/>
              </a:rPr>
              <a:t> Biol.</a:t>
            </a:r>
          </a:p>
          <a:p>
            <a:r>
              <a:rPr lang="fi-FI" sz="1200" dirty="0">
                <a:solidFill>
                  <a:srgbClr val="54585A"/>
                </a:solidFill>
                <a:cs typeface="+mn-cs"/>
              </a:rPr>
              <a:t>Leppä et al., 2020. </a:t>
            </a:r>
            <a:r>
              <a:rPr lang="fi-FI" sz="1200" dirty="0" err="1">
                <a:solidFill>
                  <a:srgbClr val="54585A"/>
                </a:solidFill>
                <a:cs typeface="+mn-cs"/>
              </a:rPr>
              <a:t>Agric</a:t>
            </a:r>
            <a:r>
              <a:rPr lang="fi-FI" sz="1200" dirty="0">
                <a:solidFill>
                  <a:srgbClr val="54585A"/>
                </a:solidFill>
                <a:cs typeface="+mn-cs"/>
              </a:rPr>
              <a:t>. For. </a:t>
            </a:r>
            <a:r>
              <a:rPr lang="fi-FI" sz="1200" dirty="0" err="1">
                <a:solidFill>
                  <a:srgbClr val="54585A"/>
                </a:solidFill>
                <a:cs typeface="+mn-cs"/>
              </a:rPr>
              <a:t>Met</a:t>
            </a:r>
            <a:endParaRPr lang="fi-FI" sz="1200" dirty="0">
              <a:solidFill>
                <a:srgbClr val="54585A"/>
              </a:solidFill>
              <a:cs typeface="+mn-cs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901497" y="850165"/>
            <a:ext cx="264496" cy="30039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prstClr val="white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6803487" y="850165"/>
            <a:ext cx="264496" cy="30039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07985" y="2320306"/>
            <a:ext cx="2536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4"/>
                </a:solidFill>
              </a:rPr>
              <a:t>GPP, ET &amp; </a:t>
            </a:r>
            <a:r>
              <a:rPr lang="fi-FI" dirty="0" err="1">
                <a:solidFill>
                  <a:schemeClr val="accent4"/>
                </a:solidFill>
              </a:rPr>
              <a:t>partitioning</a:t>
            </a:r>
            <a:r>
              <a:rPr lang="fi-FI" dirty="0">
                <a:solidFill>
                  <a:schemeClr val="accent4"/>
                </a:solidFill>
              </a:rPr>
              <a:t> </a:t>
            </a:r>
          </a:p>
          <a:p>
            <a:r>
              <a:rPr lang="fi-FI" dirty="0">
                <a:solidFill>
                  <a:schemeClr val="accent4"/>
                </a:solidFill>
              </a:rPr>
              <a:t>LUE = GPP/Par</a:t>
            </a:r>
          </a:p>
          <a:p>
            <a:r>
              <a:rPr lang="fi-FI" dirty="0">
                <a:solidFill>
                  <a:schemeClr val="accent4"/>
                </a:solidFill>
              </a:rPr>
              <a:t>WUE = GPP/ET</a:t>
            </a:r>
          </a:p>
          <a:p>
            <a:r>
              <a:rPr lang="fi-FI" dirty="0">
                <a:solidFill>
                  <a:schemeClr val="accent4"/>
                </a:solidFill>
              </a:rPr>
              <a:t>IWUE = GPP / </a:t>
            </a:r>
            <a:r>
              <a:rPr lang="fi-FI" dirty="0" err="1">
                <a:solidFill>
                  <a:schemeClr val="accent4"/>
                </a:solidFill>
              </a:rPr>
              <a:t>Gc</a:t>
            </a:r>
            <a:endParaRPr lang="fi-FI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58547"/>
      </p:ext>
    </p:extLst>
  </p:cSld>
  <p:clrMapOvr>
    <a:masterClrMapping/>
  </p:clrMapOvr>
</p:sld>
</file>

<file path=ppt/theme/theme1.xml><?xml version="1.0" encoding="utf-8"?>
<a:theme xmlns:a="http://schemas.openxmlformats.org/drawingml/2006/main" name="Luke_PP_EN_widescreen_16_9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P_EN_widescreen_16_9.potx" id="{3175A192-0478-4781-94A0-D135B1FB57F1}" vid="{F1E965C7-56AB-4FCF-8E1D-C38B3BE38BE0}"/>
    </a:ext>
  </a:extLst>
</a:theme>
</file>

<file path=ppt/theme/theme10.xml><?xml version="1.0" encoding="utf-8"?>
<a:theme xmlns:a="http://schemas.openxmlformats.org/drawingml/2006/main" name="Cover">
  <a:themeElements>
    <a:clrScheme name="LUKE2022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07400"/>
      </a:accent1>
      <a:accent2>
        <a:srgbClr val="009FC7"/>
      </a:accent2>
      <a:accent3>
        <a:srgbClr val="65A11B"/>
      </a:accent3>
      <a:accent4>
        <a:srgbClr val="0033A0"/>
      </a:accent4>
      <a:accent5>
        <a:srgbClr val="7F3F98"/>
      </a:accent5>
      <a:accent6>
        <a:srgbClr val="CC0082"/>
      </a:accent6>
      <a:hlink>
        <a:srgbClr val="E07400"/>
      </a:hlink>
      <a:folHlink>
        <a:srgbClr val="000000"/>
      </a:folHlink>
    </a:clrScheme>
    <a:fontScheme name="Luke UUS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6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Luke_EN_10_06_2022.pptx" id="{B678E010-4834-49DD-A9CB-03DC833A915D}" vid="{6DC25401-4311-46B8-ACB2-6499B6E48402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irst slide white background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P_EN_widescreen_16_9.potx" id="{3175A192-0478-4781-94A0-D135B1FB57F1}" vid="{EC515408-3ACE-451B-AB50-A5700F226692}"/>
    </a:ext>
  </a:extLst>
</a:theme>
</file>

<file path=ppt/theme/theme3.xml><?xml version="1.0" encoding="utf-8"?>
<a:theme xmlns:a="http://schemas.openxmlformats.org/drawingml/2006/main" name="Content solid background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P_EN_widescreen_16_9.potx" id="{3175A192-0478-4781-94A0-D135B1FB57F1}" vid="{2E440972-5CB9-4438-BDB1-8FBA7EA821D1}"/>
    </a:ext>
  </a:extLst>
</a:theme>
</file>

<file path=ppt/theme/theme4.xml><?xml version="1.0" encoding="utf-8"?>
<a:theme xmlns:a="http://schemas.openxmlformats.org/drawingml/2006/main" name="First slide/Content curve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P_EN_widescreen_16_9.potx" id="{3175A192-0478-4781-94A0-D135B1FB57F1}" vid="{FDA7736E-3AF9-4F1D-A37D-CA2CFF7E2CF7}"/>
    </a:ext>
  </a:extLst>
</a:theme>
</file>

<file path=ppt/theme/theme5.xml><?xml version="1.0" encoding="utf-8"?>
<a:theme xmlns:a="http://schemas.openxmlformats.org/drawingml/2006/main" name="Final slides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P_EN_widescreen_16_9.potx" id="{3175A192-0478-4781-94A0-D135B1FB57F1}" vid="{7AE5003C-FDDC-40C6-86C7-C458B38DDD02}"/>
    </a:ext>
  </a:extLst>
</a:theme>
</file>

<file path=ppt/theme/theme6.xml><?xml version="1.0" encoding="utf-8"?>
<a:theme xmlns:a="http://schemas.openxmlformats.org/drawingml/2006/main" name="Luke_PP_EN_basic_4_3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">
  <a:themeElements>
    <a:clrScheme name="LUKE2022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07400"/>
      </a:accent1>
      <a:accent2>
        <a:srgbClr val="009FC7"/>
      </a:accent2>
      <a:accent3>
        <a:srgbClr val="65A11B"/>
      </a:accent3>
      <a:accent4>
        <a:srgbClr val="0033A0"/>
      </a:accent4>
      <a:accent5>
        <a:srgbClr val="7F3F98"/>
      </a:accent5>
      <a:accent6>
        <a:srgbClr val="CC0082"/>
      </a:accent6>
      <a:hlink>
        <a:srgbClr val="E07400"/>
      </a:hlink>
      <a:folHlink>
        <a:srgbClr val="000000"/>
      </a:folHlink>
    </a:clrScheme>
    <a:fontScheme name="Luke UUS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ke_EN_10_06_2022.pptx" id="{B678E010-4834-49DD-A9CB-03DC833A915D}" vid="{FE935EB1-BAA7-4B2E-A6DE-E3ABBBFC3884}"/>
    </a:ext>
  </a:extLst>
</a:theme>
</file>

<file path=ppt/theme/theme8.xml><?xml version="1.0" encoding="utf-8"?>
<a:theme xmlns:a="http://schemas.openxmlformats.org/drawingml/2006/main" name="1_Content solid background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C1860ED8-5193-4A8D-86B8-33527414D2CE}" vid="{FC08E23E-EE59-4C74-99D1-24CFC0395A1F}"/>
    </a:ext>
  </a:extLst>
</a:theme>
</file>

<file path=ppt/theme/theme9.xml><?xml version="1.0" encoding="utf-8"?>
<a:theme xmlns:a="http://schemas.openxmlformats.org/drawingml/2006/main" name="Light background">
  <a:themeElements>
    <a:clrScheme name="Vaalea">
      <a:dk1>
        <a:sysClr val="windowText" lastClr="000000"/>
      </a:dk1>
      <a:lt1>
        <a:srgbClr val="FFFFFF"/>
      </a:lt1>
      <a:dk2>
        <a:srgbClr val="23408F"/>
      </a:dk2>
      <a:lt2>
        <a:srgbClr val="BCBDC0"/>
      </a:lt2>
      <a:accent1>
        <a:srgbClr val="23408F"/>
      </a:accent1>
      <a:accent2>
        <a:srgbClr val="67686A"/>
      </a:accent2>
      <a:accent3>
        <a:srgbClr val="662D91"/>
      </a:accent3>
      <a:accent4>
        <a:srgbClr val="00AEEF"/>
      </a:accent4>
      <a:accent5>
        <a:srgbClr val="EB008C"/>
      </a:accent5>
      <a:accent6>
        <a:srgbClr val="39B54A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Oulu_Presentation_template_ENG_2020.pptx" id="{53281E29-8547-4F34-81E2-37D443D54F5D}" vid="{3B5EC3C1-9052-4A8D-B992-05E2A4F21F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Luke_PP_EN_widescreen_16_9</Template>
  <TotalTime>4306</TotalTime>
  <Words>2160</Words>
  <Application>Microsoft Office PowerPoint</Application>
  <PresentationFormat>On-screen Show (16:9)</PresentationFormat>
  <Paragraphs>396</Paragraphs>
  <Slides>29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8" baseType="lpstr">
      <vt:lpstr>Arial</vt:lpstr>
      <vt:lpstr>Calibri</vt:lpstr>
      <vt:lpstr>Cambria Math</vt:lpstr>
      <vt:lpstr>Open Sans</vt:lpstr>
      <vt:lpstr>Segoe UI</vt:lpstr>
      <vt:lpstr>Times New Roman</vt:lpstr>
      <vt:lpstr>Verdana</vt:lpstr>
      <vt:lpstr>Wingdings</vt:lpstr>
      <vt:lpstr>Luke_PP_EN_widescreen_16_9</vt:lpstr>
      <vt:lpstr>First slide white background</vt:lpstr>
      <vt:lpstr>Content solid background</vt:lpstr>
      <vt:lpstr>First slide/Content curve</vt:lpstr>
      <vt:lpstr>Final slides</vt:lpstr>
      <vt:lpstr>Luke_PP_EN_basic_4_3</vt:lpstr>
      <vt:lpstr>Content</vt:lpstr>
      <vt:lpstr>1_Content solid background</vt:lpstr>
      <vt:lpstr>Light background</vt:lpstr>
      <vt:lpstr>Cover</vt:lpstr>
      <vt:lpstr>PHOTO-PAINT Image</vt:lpstr>
      <vt:lpstr>Snapshots from ecohydrology and ecosystem modeling at Luke</vt:lpstr>
      <vt:lpstr>        Who?</vt:lpstr>
      <vt:lpstr> Why C sink increases at Hyytiälä?  </vt:lpstr>
      <vt:lpstr>Multiple factors can explain increasing GPP</vt:lpstr>
      <vt:lpstr>PowerPoint Presentation</vt:lpstr>
      <vt:lpstr>PowerPoint Presentation</vt:lpstr>
      <vt:lpstr>Annual carbon balance = time-integrated NEE</vt:lpstr>
      <vt:lpstr>Ecosystem as a big leaf</vt:lpstr>
      <vt:lpstr>PowerPoint Presentation</vt:lpstr>
      <vt:lpstr> Model -scenarios</vt:lpstr>
      <vt:lpstr>PowerPoint Presentation</vt:lpstr>
      <vt:lpstr>Interpreting the results using BL framework</vt:lpstr>
      <vt:lpstr>CO2 effect</vt:lpstr>
      <vt:lpstr>To conclude…</vt:lpstr>
      <vt:lpstr>Peatland management ≈ water table management</vt:lpstr>
      <vt:lpstr>Modeling water table response</vt:lpstr>
      <vt:lpstr>Benchmarking &amp; factorial experiment</vt:lpstr>
      <vt:lpstr>WTL vs. stand leaf-area</vt:lpstr>
      <vt:lpstr>Simulations over climatic gradient in Finland</vt:lpstr>
      <vt:lpstr>PowerPoint Presentation</vt:lpstr>
      <vt:lpstr>Spatial ecohydrology</vt:lpstr>
      <vt:lpstr>Landscape soil moisture</vt:lpstr>
      <vt:lpstr>SpaFHy model (Spatial Forest Hydrology)</vt:lpstr>
      <vt:lpstr>PowerPoint Presentation</vt:lpstr>
      <vt:lpstr>PowerPoint Presentation</vt:lpstr>
      <vt:lpstr>Spatial comparison to SAR-estimates (dry day)</vt:lpstr>
      <vt:lpstr>Water limitations – where most likely?</vt:lpstr>
      <vt:lpstr>Ecosystem ecology with process-based models</vt:lpstr>
      <vt:lpstr>PowerPoint Presentation</vt:lpstr>
    </vt:vector>
  </TitlesOfParts>
  <Company>LUKE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Samuli Launiainen</dc:creator>
  <cp:lastModifiedBy>Launiainen Samuli (LUKE)</cp:lastModifiedBy>
  <cp:revision>198</cp:revision>
  <cp:lastPrinted>2024-01-15T09:16:13Z</cp:lastPrinted>
  <dcterms:created xsi:type="dcterms:W3CDTF">2020-05-11T09:09:26Z</dcterms:created>
  <dcterms:modified xsi:type="dcterms:W3CDTF">2024-01-15T09:19:54Z</dcterms:modified>
</cp:coreProperties>
</file>